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89" r:id="rId1"/>
  </p:sldMasterIdLst>
  <p:notesMasterIdLst>
    <p:notesMasterId r:id="rId53"/>
  </p:notesMasterIdLst>
  <p:sldIdLst>
    <p:sldId id="277" r:id="rId2"/>
    <p:sldId id="258" r:id="rId3"/>
    <p:sldId id="300" r:id="rId4"/>
    <p:sldId id="260" r:id="rId5"/>
    <p:sldId id="351" r:id="rId6"/>
    <p:sldId id="279" r:id="rId7"/>
    <p:sldId id="328" r:id="rId8"/>
    <p:sldId id="281" r:id="rId9"/>
    <p:sldId id="265" r:id="rId10"/>
    <p:sldId id="282" r:id="rId11"/>
    <p:sldId id="311" r:id="rId12"/>
    <p:sldId id="331" r:id="rId13"/>
    <p:sldId id="338" r:id="rId14"/>
    <p:sldId id="332" r:id="rId15"/>
    <p:sldId id="267" r:id="rId16"/>
    <p:sldId id="323" r:id="rId17"/>
    <p:sldId id="314" r:id="rId18"/>
    <p:sldId id="315" r:id="rId19"/>
    <p:sldId id="318" r:id="rId20"/>
    <p:sldId id="322" r:id="rId21"/>
    <p:sldId id="325" r:id="rId22"/>
    <p:sldId id="324" r:id="rId23"/>
    <p:sldId id="268" r:id="rId24"/>
    <p:sldId id="320" r:id="rId25"/>
    <p:sldId id="319" r:id="rId26"/>
    <p:sldId id="299" r:id="rId27"/>
    <p:sldId id="321" r:id="rId28"/>
    <p:sldId id="339" r:id="rId29"/>
    <p:sldId id="293" r:id="rId30"/>
    <p:sldId id="340" r:id="rId31"/>
    <p:sldId id="312" r:id="rId32"/>
    <p:sldId id="343" r:id="rId33"/>
    <p:sldId id="345" r:id="rId34"/>
    <p:sldId id="346" r:id="rId35"/>
    <p:sldId id="347" r:id="rId36"/>
    <p:sldId id="348" r:id="rId37"/>
    <p:sldId id="349" r:id="rId38"/>
    <p:sldId id="352" r:id="rId39"/>
    <p:sldId id="326" r:id="rId40"/>
    <p:sldId id="272" r:id="rId41"/>
    <p:sldId id="273" r:id="rId42"/>
    <p:sldId id="327" r:id="rId43"/>
    <p:sldId id="353" r:id="rId44"/>
    <p:sldId id="354" r:id="rId45"/>
    <p:sldId id="355" r:id="rId46"/>
    <p:sldId id="283" r:id="rId47"/>
    <p:sldId id="308" r:id="rId48"/>
    <p:sldId id="309" r:id="rId49"/>
    <p:sldId id="271" r:id="rId50"/>
    <p:sldId id="276" r:id="rId51"/>
    <p:sldId id="298"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43" autoAdjust="0"/>
    <p:restoredTop sz="94660"/>
  </p:normalViewPr>
  <p:slideViewPr>
    <p:cSldViewPr snapToGrid="0">
      <p:cViewPr varScale="1">
        <p:scale>
          <a:sx n="80" d="100"/>
          <a:sy n="80" d="100"/>
        </p:scale>
        <p:origin x="720" y="6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2" d="100"/>
          <a:sy n="52" d="100"/>
        </p:scale>
        <p:origin x="2532" y="3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2" name="PlaceHolder 1"/>
          <p:cNvSpPr>
            <a:spLocks noGrp="1"/>
          </p:cNvSpPr>
          <p:nvPr>
            <p:ph type="body"/>
          </p:nvPr>
        </p:nvSpPr>
        <p:spPr>
          <a:xfrm>
            <a:off x="777240" y="4777560"/>
            <a:ext cx="6217560" cy="4525920"/>
          </a:xfrm>
          <a:prstGeom prst="rect">
            <a:avLst/>
          </a:prstGeom>
        </p:spPr>
        <p:txBody>
          <a:bodyPr wrap="none" lIns="0" tIns="0" rIns="0" bIns="0"/>
          <a:lstStyle/>
          <a:p>
            <a:r>
              <a:rPr lang="en-US"/>
              <a:t>Click to edit the notes format</a:t>
            </a:r>
            <a:endParaRPr/>
          </a:p>
        </p:txBody>
      </p:sp>
      <p:sp>
        <p:nvSpPr>
          <p:cNvPr id="73" name="PlaceHolder 2"/>
          <p:cNvSpPr>
            <a:spLocks noGrp="1"/>
          </p:cNvSpPr>
          <p:nvPr>
            <p:ph type="hdr"/>
          </p:nvPr>
        </p:nvSpPr>
        <p:spPr>
          <a:xfrm>
            <a:off x="0" y="0"/>
            <a:ext cx="3372840" cy="502560"/>
          </a:xfrm>
          <a:prstGeom prst="rect">
            <a:avLst/>
          </a:prstGeom>
        </p:spPr>
        <p:txBody>
          <a:bodyPr wrap="none" lIns="0" tIns="0" rIns="0" bIns="0"/>
          <a:lstStyle/>
          <a:p>
            <a:r>
              <a:rPr lang="en-US"/>
              <a:t>&lt;header&gt;</a:t>
            </a:r>
            <a:endParaRPr/>
          </a:p>
        </p:txBody>
      </p:sp>
      <p:sp>
        <p:nvSpPr>
          <p:cNvPr id="74" name="PlaceHolder 3"/>
          <p:cNvSpPr>
            <a:spLocks noGrp="1"/>
          </p:cNvSpPr>
          <p:nvPr>
            <p:ph type="dt"/>
          </p:nvPr>
        </p:nvSpPr>
        <p:spPr>
          <a:xfrm>
            <a:off x="4399200" y="0"/>
            <a:ext cx="3372840" cy="502560"/>
          </a:xfrm>
          <a:prstGeom prst="rect">
            <a:avLst/>
          </a:prstGeom>
        </p:spPr>
        <p:txBody>
          <a:bodyPr wrap="none" lIns="0" tIns="0" rIns="0" bIns="0"/>
          <a:lstStyle/>
          <a:p>
            <a:pPr algn="r"/>
            <a:r>
              <a:rPr lang="en-US"/>
              <a:t>&lt;date/time&gt;</a:t>
            </a:r>
            <a:endParaRPr/>
          </a:p>
        </p:txBody>
      </p:sp>
      <p:sp>
        <p:nvSpPr>
          <p:cNvPr id="75" name="PlaceHolder 4"/>
          <p:cNvSpPr>
            <a:spLocks noGrp="1"/>
          </p:cNvSpPr>
          <p:nvPr>
            <p:ph type="ftr"/>
          </p:nvPr>
        </p:nvSpPr>
        <p:spPr>
          <a:xfrm>
            <a:off x="0" y="9555480"/>
            <a:ext cx="3372840" cy="502560"/>
          </a:xfrm>
          <a:prstGeom prst="rect">
            <a:avLst/>
          </a:prstGeom>
        </p:spPr>
        <p:txBody>
          <a:bodyPr wrap="none" lIns="0" tIns="0" rIns="0" bIns="0" anchor="b"/>
          <a:lstStyle/>
          <a:p>
            <a:r>
              <a:rPr lang="en-US"/>
              <a:t>&lt;footer&gt;</a:t>
            </a:r>
            <a:endParaRPr/>
          </a:p>
        </p:txBody>
      </p:sp>
      <p:sp>
        <p:nvSpPr>
          <p:cNvPr id="76" name="PlaceHolder 5"/>
          <p:cNvSpPr>
            <a:spLocks noGrp="1"/>
          </p:cNvSpPr>
          <p:nvPr>
            <p:ph type="sldNum"/>
          </p:nvPr>
        </p:nvSpPr>
        <p:spPr>
          <a:xfrm>
            <a:off x="4399200" y="9555480"/>
            <a:ext cx="3372840" cy="502560"/>
          </a:xfrm>
          <a:prstGeom prst="rect">
            <a:avLst/>
          </a:prstGeom>
        </p:spPr>
        <p:txBody>
          <a:bodyPr wrap="none" lIns="0" tIns="0" rIns="0" bIns="0" anchor="b"/>
          <a:lstStyle/>
          <a:p>
            <a:pPr algn="r"/>
            <a:fld id="{31010031-F1C1-4111-91F1-616131A151D1}" type="slidenum">
              <a:rPr lang="en-US"/>
              <a:t>‹#›</a:t>
            </a:fld>
            <a:endParaRPr/>
          </a:p>
        </p:txBody>
      </p:sp>
    </p:spTree>
    <p:extLst>
      <p:ext uri="{BB962C8B-B14F-4D97-AF65-F5344CB8AC3E}">
        <p14:creationId xmlns:p14="http://schemas.microsoft.com/office/powerpoint/2010/main" val="2217049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PlaceHolder 1"/>
          <p:cNvSpPr>
            <a:spLocks noGrp="1"/>
          </p:cNvSpPr>
          <p:nvPr>
            <p:ph type="body"/>
          </p:nvPr>
        </p:nvSpPr>
        <p:spPr>
          <a:xfrm>
            <a:off x="0" y="0"/>
            <a:ext cx="0" cy="0"/>
          </a:xfrm>
          <a:prstGeom prst="rect">
            <a:avLst/>
          </a:prstGeom>
        </p:spPr>
        <p:txBody>
          <a:bodyPr lIns="90000" tIns="45000" rIns="90000" bIns="45000"/>
          <a:lstStyle/>
          <a:p>
            <a:r>
              <a:rPr lang="en-US"/>
              <a:t>Problem or Need : What is the problem being solved? Where does it arise?</a:t>
            </a:r>
            <a:endParaRPr/>
          </a:p>
          <a:p>
            <a:r>
              <a:rPr lang="en-US">
                <a:latin typeface="Wingdings"/>
              </a:rPr>
              <a:t></a:t>
            </a:r>
            <a:r>
              <a:rPr lang="en-US">
                <a:latin typeface=""/>
              </a:rPr>
              <a:t> Portland State Aerospace Society has a need of a device that can communication between a CubeSat and a ground Station. The commercial Boards </a:t>
            </a:r>
            <a:endParaRPr/>
          </a:p>
          <a:p>
            <a:endParaRPr/>
          </a:p>
        </p:txBody>
      </p:sp>
      <p:sp>
        <p:nvSpPr>
          <p:cNvPr id="132" name="TextShape 2"/>
          <p:cNvSpPr txBox="1"/>
          <p:nvPr/>
        </p:nvSpPr>
        <p:spPr>
          <a:xfrm>
            <a:off x="0" y="0"/>
            <a:ext cx="0" cy="0"/>
          </a:xfrm>
          <a:prstGeom prst="rect">
            <a:avLst/>
          </a:prstGeom>
        </p:spPr>
        <p:txBody>
          <a:bodyPr lIns="90000" tIns="45000" rIns="90000" bIns="45000"/>
          <a:lstStyle/>
          <a:p>
            <a:pPr>
              <a:lnSpc>
                <a:spcPct val="100000"/>
              </a:lnSpc>
            </a:pPr>
            <a:fld id="{A1A18151-91B1-41F1-A131-71616191B171}" type="slidenum">
              <a:rPr lang="en-US">
                <a:solidFill>
                  <a:srgbClr val="FFFFFF"/>
                </a:solidFill>
                <a:latin typeface="Arial"/>
                <a:ea typeface="+mn-ea"/>
              </a:rPr>
              <a:t>2</a:t>
            </a:fld>
            <a:endParaRPr/>
          </a:p>
        </p:txBody>
      </p:sp>
    </p:spTree>
    <p:extLst>
      <p:ext uri="{BB962C8B-B14F-4D97-AF65-F5344CB8AC3E}">
        <p14:creationId xmlns:p14="http://schemas.microsoft.com/office/powerpoint/2010/main" val="28727357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p:cNvSpPr>
          <p:nvPr>
            <p:ph type="body"/>
          </p:nvPr>
        </p:nvSpPr>
        <p:spPr>
          <a:xfrm>
            <a:off x="0" y="0"/>
            <a:ext cx="0" cy="0"/>
          </a:xfrm>
          <a:prstGeom prst="rect">
            <a:avLst/>
          </a:prstGeom>
        </p:spPr>
        <p:txBody>
          <a:bodyPr lIns="90000" tIns="45000" rIns="90000" bIns="45000"/>
          <a:lstStyle/>
          <a:p>
            <a:r>
              <a:rPr lang="en-US"/>
              <a:t>Example of System Testing</a:t>
            </a:r>
            <a:endParaRPr/>
          </a:p>
        </p:txBody>
      </p:sp>
      <p:sp>
        <p:nvSpPr>
          <p:cNvPr id="158" name="TextShape 2"/>
          <p:cNvSpPr txBox="1"/>
          <p:nvPr/>
        </p:nvSpPr>
        <p:spPr>
          <a:xfrm>
            <a:off x="0" y="0"/>
            <a:ext cx="0" cy="0"/>
          </a:xfrm>
          <a:prstGeom prst="rect">
            <a:avLst/>
          </a:prstGeom>
        </p:spPr>
        <p:txBody>
          <a:bodyPr lIns="90000" tIns="45000" rIns="90000" bIns="45000"/>
          <a:lstStyle/>
          <a:p>
            <a:pPr>
              <a:lnSpc>
                <a:spcPct val="100000"/>
              </a:lnSpc>
            </a:pPr>
            <a:fld id="{F1115131-F1A1-41B1-81A1-818181618111}" type="slidenum">
              <a:rPr lang="en-US">
                <a:solidFill>
                  <a:srgbClr val="FFFFFF"/>
                </a:solidFill>
                <a:latin typeface="Arial"/>
                <a:ea typeface="+mn-ea"/>
              </a:rPr>
              <a:t>40</a:t>
            </a:fld>
            <a:endParaRPr/>
          </a:p>
        </p:txBody>
      </p:sp>
    </p:spTree>
    <p:extLst>
      <p:ext uri="{BB962C8B-B14F-4D97-AF65-F5344CB8AC3E}">
        <p14:creationId xmlns:p14="http://schemas.microsoft.com/office/powerpoint/2010/main" val="1432582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laceHolder 1"/>
          <p:cNvSpPr>
            <a:spLocks noGrp="1"/>
          </p:cNvSpPr>
          <p:nvPr>
            <p:ph type="body"/>
          </p:nvPr>
        </p:nvSpPr>
        <p:spPr>
          <a:xfrm>
            <a:off x="0" y="0"/>
            <a:ext cx="0" cy="0"/>
          </a:xfrm>
          <a:prstGeom prst="rect">
            <a:avLst/>
          </a:prstGeom>
        </p:spPr>
        <p:txBody>
          <a:bodyPr lIns="90000" tIns="45000" rIns="90000" bIns="45000"/>
          <a:lstStyle/>
          <a:p>
            <a:r>
              <a:rPr lang="en-US"/>
              <a:t>Example of Interface Testing</a:t>
            </a:r>
            <a:endParaRPr/>
          </a:p>
        </p:txBody>
      </p:sp>
      <p:sp>
        <p:nvSpPr>
          <p:cNvPr id="160" name="TextShape 2"/>
          <p:cNvSpPr txBox="1"/>
          <p:nvPr/>
        </p:nvSpPr>
        <p:spPr>
          <a:xfrm>
            <a:off x="0" y="0"/>
            <a:ext cx="0" cy="0"/>
          </a:xfrm>
          <a:prstGeom prst="rect">
            <a:avLst/>
          </a:prstGeom>
        </p:spPr>
        <p:txBody>
          <a:bodyPr lIns="90000" tIns="45000" rIns="90000" bIns="45000"/>
          <a:lstStyle/>
          <a:p>
            <a:pPr>
              <a:lnSpc>
                <a:spcPct val="100000"/>
              </a:lnSpc>
            </a:pPr>
            <a:fld id="{D151C191-91A1-41D1-81A1-11618161F1C1}" type="slidenum">
              <a:rPr lang="en-US">
                <a:solidFill>
                  <a:srgbClr val="FFFFFF"/>
                </a:solidFill>
                <a:latin typeface="Arial"/>
                <a:ea typeface="+mn-ea"/>
              </a:rPr>
              <a:t>41</a:t>
            </a:fld>
            <a:endParaRPr/>
          </a:p>
        </p:txBody>
      </p:sp>
    </p:spTree>
    <p:extLst>
      <p:ext uri="{BB962C8B-B14F-4D97-AF65-F5344CB8AC3E}">
        <p14:creationId xmlns:p14="http://schemas.microsoft.com/office/powerpoint/2010/main" val="1536286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laceHolder 1"/>
          <p:cNvSpPr>
            <a:spLocks noGrp="1"/>
          </p:cNvSpPr>
          <p:nvPr>
            <p:ph type="body"/>
          </p:nvPr>
        </p:nvSpPr>
        <p:spPr>
          <a:xfrm>
            <a:off x="0" y="0"/>
            <a:ext cx="0" cy="0"/>
          </a:xfrm>
          <a:prstGeom prst="rect">
            <a:avLst/>
          </a:prstGeom>
        </p:spPr>
        <p:txBody>
          <a:bodyPr lIns="90000" tIns="45000" rIns="90000" bIns="45000"/>
          <a:lstStyle/>
          <a:p>
            <a:r>
              <a:rPr lang="en-US"/>
              <a:t>Example of Interface Testing</a:t>
            </a:r>
            <a:endParaRPr/>
          </a:p>
        </p:txBody>
      </p:sp>
      <p:sp>
        <p:nvSpPr>
          <p:cNvPr id="160" name="TextShape 2"/>
          <p:cNvSpPr txBox="1"/>
          <p:nvPr/>
        </p:nvSpPr>
        <p:spPr>
          <a:xfrm>
            <a:off x="0" y="0"/>
            <a:ext cx="0" cy="0"/>
          </a:xfrm>
          <a:prstGeom prst="rect">
            <a:avLst/>
          </a:prstGeom>
        </p:spPr>
        <p:txBody>
          <a:bodyPr lIns="90000" tIns="45000" rIns="90000" bIns="45000"/>
          <a:lstStyle/>
          <a:p>
            <a:pPr>
              <a:lnSpc>
                <a:spcPct val="100000"/>
              </a:lnSpc>
            </a:pPr>
            <a:fld id="{D151C191-91A1-41D1-81A1-11618161F1C1}" type="slidenum">
              <a:rPr lang="en-US">
                <a:solidFill>
                  <a:srgbClr val="FFFFFF"/>
                </a:solidFill>
                <a:latin typeface="Arial"/>
                <a:ea typeface="+mn-ea"/>
              </a:rPr>
              <a:t>42</a:t>
            </a:fld>
            <a:endParaRPr/>
          </a:p>
        </p:txBody>
      </p:sp>
    </p:spTree>
    <p:extLst>
      <p:ext uri="{BB962C8B-B14F-4D97-AF65-F5344CB8AC3E}">
        <p14:creationId xmlns:p14="http://schemas.microsoft.com/office/powerpoint/2010/main" val="18058561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PlaceHolder 1"/>
          <p:cNvSpPr>
            <a:spLocks noGrp="1"/>
          </p:cNvSpPr>
          <p:nvPr>
            <p:ph type="body"/>
          </p:nvPr>
        </p:nvSpPr>
        <p:spPr>
          <a:xfrm>
            <a:off x="0" y="0"/>
            <a:ext cx="0" cy="0"/>
          </a:xfrm>
          <a:prstGeom prst="rect">
            <a:avLst/>
          </a:prstGeom>
        </p:spPr>
        <p:txBody>
          <a:bodyPr lIns="90000" tIns="45000" rIns="90000" bIns="45000"/>
          <a:lstStyle/>
          <a:p>
            <a:r>
              <a:rPr lang="en-US"/>
              <a:t>Brief summarize what use you made of prior work or IP including but not limited to ideas, designs,  schematics, board layouts, code.</a:t>
            </a:r>
            <a:endParaRPr/>
          </a:p>
        </p:txBody>
      </p:sp>
      <p:sp>
        <p:nvSpPr>
          <p:cNvPr id="156" name="TextShape 2"/>
          <p:cNvSpPr txBox="1"/>
          <p:nvPr/>
        </p:nvSpPr>
        <p:spPr>
          <a:xfrm>
            <a:off x="0" y="0"/>
            <a:ext cx="0" cy="0"/>
          </a:xfrm>
          <a:prstGeom prst="rect">
            <a:avLst/>
          </a:prstGeom>
        </p:spPr>
        <p:txBody>
          <a:bodyPr lIns="90000" tIns="45000" rIns="90000" bIns="45000"/>
          <a:lstStyle/>
          <a:p>
            <a:pPr>
              <a:lnSpc>
                <a:spcPct val="100000"/>
              </a:lnSpc>
            </a:pPr>
            <a:fld id="{11A151D1-A1B1-4151-8191-F161D1B13191}" type="slidenum">
              <a:rPr lang="en-US">
                <a:solidFill>
                  <a:srgbClr val="FFFFFF"/>
                </a:solidFill>
                <a:latin typeface="Arial"/>
                <a:ea typeface="+mn-ea"/>
              </a:rPr>
              <a:t>49</a:t>
            </a:fld>
            <a:endParaRPr/>
          </a:p>
        </p:txBody>
      </p:sp>
    </p:spTree>
    <p:extLst>
      <p:ext uri="{BB962C8B-B14F-4D97-AF65-F5344CB8AC3E}">
        <p14:creationId xmlns:p14="http://schemas.microsoft.com/office/powerpoint/2010/main" val="1886461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PlaceHolder 1"/>
          <p:cNvSpPr>
            <a:spLocks noGrp="1"/>
          </p:cNvSpPr>
          <p:nvPr>
            <p:ph type="body"/>
          </p:nvPr>
        </p:nvSpPr>
        <p:spPr>
          <a:xfrm>
            <a:off x="0" y="0"/>
            <a:ext cx="0" cy="0"/>
          </a:xfrm>
          <a:prstGeom prst="rect">
            <a:avLst/>
          </a:prstGeom>
        </p:spPr>
        <p:txBody>
          <a:bodyPr lIns="90000" tIns="45000" rIns="90000" bIns="45000"/>
          <a:lstStyle/>
          <a:p>
            <a:endParaRPr/>
          </a:p>
        </p:txBody>
      </p:sp>
      <p:sp>
        <p:nvSpPr>
          <p:cNvPr id="166" name="TextShape 2"/>
          <p:cNvSpPr txBox="1"/>
          <p:nvPr/>
        </p:nvSpPr>
        <p:spPr>
          <a:xfrm>
            <a:off x="0" y="0"/>
            <a:ext cx="0" cy="0"/>
          </a:xfrm>
          <a:prstGeom prst="rect">
            <a:avLst/>
          </a:prstGeom>
        </p:spPr>
        <p:txBody>
          <a:bodyPr lIns="90000" tIns="45000" rIns="90000" bIns="45000"/>
          <a:lstStyle/>
          <a:p>
            <a:pPr>
              <a:lnSpc>
                <a:spcPct val="100000"/>
              </a:lnSpc>
            </a:pPr>
            <a:fld id="{81C1B141-71F1-4181-A171-1121C131A111}" type="slidenum">
              <a:rPr lang="en-US">
                <a:solidFill>
                  <a:srgbClr val="FFFFFF"/>
                </a:solidFill>
                <a:latin typeface="Arial"/>
                <a:ea typeface="+mn-ea"/>
              </a:rPr>
              <a:t>50</a:t>
            </a:fld>
            <a:endParaRPr/>
          </a:p>
        </p:txBody>
      </p:sp>
    </p:spTree>
    <p:extLst>
      <p:ext uri="{BB962C8B-B14F-4D97-AF65-F5344CB8AC3E}">
        <p14:creationId xmlns:p14="http://schemas.microsoft.com/office/powerpoint/2010/main" val="2982240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PlaceHolder 1"/>
          <p:cNvSpPr>
            <a:spLocks noGrp="1"/>
          </p:cNvSpPr>
          <p:nvPr>
            <p:ph type="body"/>
          </p:nvPr>
        </p:nvSpPr>
        <p:spPr>
          <a:xfrm>
            <a:off x="0" y="0"/>
            <a:ext cx="0" cy="0"/>
          </a:xfrm>
          <a:prstGeom prst="rect">
            <a:avLst/>
          </a:prstGeom>
        </p:spPr>
        <p:txBody>
          <a:bodyPr lIns="90000" tIns="45000" rIns="90000" bIns="45000"/>
          <a:lstStyle/>
          <a:p>
            <a:r>
              <a:rPr lang="en-US"/>
              <a:t>What is the specific objective of this project?A design? Aworking prototype?</a:t>
            </a:r>
            <a:endParaRPr/>
          </a:p>
        </p:txBody>
      </p:sp>
      <p:sp>
        <p:nvSpPr>
          <p:cNvPr id="136" name="TextShape 2"/>
          <p:cNvSpPr txBox="1"/>
          <p:nvPr/>
        </p:nvSpPr>
        <p:spPr>
          <a:xfrm>
            <a:off x="0" y="0"/>
            <a:ext cx="0" cy="0"/>
          </a:xfrm>
          <a:prstGeom prst="rect">
            <a:avLst/>
          </a:prstGeom>
        </p:spPr>
        <p:txBody>
          <a:bodyPr lIns="90000" tIns="45000" rIns="90000" bIns="45000"/>
          <a:lstStyle/>
          <a:p>
            <a:pPr>
              <a:lnSpc>
                <a:spcPct val="100000"/>
              </a:lnSpc>
            </a:pPr>
            <a:fld id="{A1916151-B1C1-41B1-9131-F101F1D1D191}" type="slidenum">
              <a:rPr lang="en-US">
                <a:solidFill>
                  <a:srgbClr val="FFFFFF"/>
                </a:solidFill>
                <a:latin typeface="Arial"/>
                <a:ea typeface="+mn-ea"/>
              </a:rPr>
              <a:t>4</a:t>
            </a:fld>
            <a:endParaRPr/>
          </a:p>
        </p:txBody>
      </p:sp>
    </p:spTree>
    <p:extLst>
      <p:ext uri="{BB962C8B-B14F-4D97-AF65-F5344CB8AC3E}">
        <p14:creationId xmlns:p14="http://schemas.microsoft.com/office/powerpoint/2010/main" val="1105981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31010031-F1C1-4111-91F1-616131A151D1}" type="slidenum">
              <a:rPr lang="en-US" smtClean="0"/>
              <a:t>6</a:t>
            </a:fld>
            <a:endParaRPr lang="en-US"/>
          </a:p>
        </p:txBody>
      </p:sp>
    </p:spTree>
    <p:extLst>
      <p:ext uri="{BB962C8B-B14F-4D97-AF65-F5344CB8AC3E}">
        <p14:creationId xmlns:p14="http://schemas.microsoft.com/office/powerpoint/2010/main" val="374526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PlaceHolder 1"/>
          <p:cNvSpPr>
            <a:spLocks noGrp="1"/>
          </p:cNvSpPr>
          <p:nvPr>
            <p:ph type="body"/>
          </p:nvPr>
        </p:nvSpPr>
        <p:spPr>
          <a:xfrm>
            <a:off x="0" y="0"/>
            <a:ext cx="0" cy="0"/>
          </a:xfrm>
          <a:prstGeom prst="rect">
            <a:avLst/>
          </a:prstGeom>
        </p:spPr>
        <p:txBody>
          <a:bodyPr lIns="90000" tIns="45000" rIns="90000" bIns="45000"/>
          <a:lstStyle/>
          <a:p>
            <a:r>
              <a:rPr lang="en-US"/>
              <a:t>May need multiple subAheadings here (e.g. H/W and S/W, or multiple subsystems) Describe design using appropriate methods (e.g. UML models, algorithms) Discuss design alternatives, tradeAoffs, decisions made</a:t>
            </a:r>
            <a:endParaRPr/>
          </a:p>
        </p:txBody>
      </p:sp>
      <p:sp>
        <p:nvSpPr>
          <p:cNvPr id="146" name="TextShape 2"/>
          <p:cNvSpPr txBox="1"/>
          <p:nvPr/>
        </p:nvSpPr>
        <p:spPr>
          <a:xfrm>
            <a:off x="0" y="0"/>
            <a:ext cx="0" cy="0"/>
          </a:xfrm>
          <a:prstGeom prst="rect">
            <a:avLst/>
          </a:prstGeom>
        </p:spPr>
        <p:txBody>
          <a:bodyPr lIns="90000" tIns="45000" rIns="90000" bIns="45000"/>
          <a:lstStyle/>
          <a:p>
            <a:pPr>
              <a:lnSpc>
                <a:spcPct val="100000"/>
              </a:lnSpc>
            </a:pPr>
            <a:fld id="{E12131E1-F121-4101-9151-113101F11111}" type="slidenum">
              <a:rPr lang="en-US">
                <a:solidFill>
                  <a:srgbClr val="FFFFFF"/>
                </a:solidFill>
                <a:latin typeface="Arial"/>
                <a:ea typeface="+mn-ea"/>
              </a:rPr>
              <a:t>9</a:t>
            </a:fld>
            <a:endParaRPr/>
          </a:p>
        </p:txBody>
      </p:sp>
    </p:spTree>
    <p:extLst>
      <p:ext uri="{BB962C8B-B14F-4D97-AF65-F5344CB8AC3E}">
        <p14:creationId xmlns:p14="http://schemas.microsoft.com/office/powerpoint/2010/main" val="3754119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PlaceHolder 1"/>
          <p:cNvSpPr>
            <a:spLocks noGrp="1"/>
          </p:cNvSpPr>
          <p:nvPr>
            <p:ph type="body"/>
          </p:nvPr>
        </p:nvSpPr>
        <p:spPr>
          <a:xfrm>
            <a:off x="0" y="0"/>
            <a:ext cx="0" cy="0"/>
          </a:xfrm>
          <a:prstGeom prst="rect">
            <a:avLst/>
          </a:prstGeom>
        </p:spPr>
        <p:txBody>
          <a:bodyPr lIns="90000" tIns="45000" rIns="90000" bIns="45000"/>
          <a:lstStyle/>
          <a:p>
            <a:r>
              <a:rPr lang="en-US"/>
              <a:t>May need multiple subAheadings here (e.g. H/W and S/W, or multiple subsystems) Describe design using appropriate methods (e.g. UML models, algorithms) Discuss design alternatives, tradeAoffs, decisions made</a:t>
            </a:r>
            <a:endParaRPr/>
          </a:p>
        </p:txBody>
      </p:sp>
      <p:sp>
        <p:nvSpPr>
          <p:cNvPr id="146" name="TextShape 2"/>
          <p:cNvSpPr txBox="1"/>
          <p:nvPr/>
        </p:nvSpPr>
        <p:spPr>
          <a:xfrm>
            <a:off x="0" y="0"/>
            <a:ext cx="0" cy="0"/>
          </a:xfrm>
          <a:prstGeom prst="rect">
            <a:avLst/>
          </a:prstGeom>
        </p:spPr>
        <p:txBody>
          <a:bodyPr lIns="90000" tIns="45000" rIns="90000" bIns="45000"/>
          <a:lstStyle/>
          <a:p>
            <a:pPr>
              <a:lnSpc>
                <a:spcPct val="100000"/>
              </a:lnSpc>
            </a:pPr>
            <a:fld id="{E12131E1-F121-4101-9151-113101F11111}" type="slidenum">
              <a:rPr lang="en-US">
                <a:solidFill>
                  <a:srgbClr val="FFFFFF"/>
                </a:solidFill>
                <a:latin typeface="Arial"/>
                <a:ea typeface="+mn-ea"/>
              </a:rPr>
              <a:t>10</a:t>
            </a:fld>
            <a:endParaRPr/>
          </a:p>
        </p:txBody>
      </p:sp>
    </p:spTree>
    <p:extLst>
      <p:ext uri="{BB962C8B-B14F-4D97-AF65-F5344CB8AC3E}">
        <p14:creationId xmlns:p14="http://schemas.microsoft.com/office/powerpoint/2010/main" val="167824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PlaceHolder 1"/>
          <p:cNvSpPr>
            <a:spLocks noGrp="1"/>
          </p:cNvSpPr>
          <p:nvPr>
            <p:ph type="body"/>
          </p:nvPr>
        </p:nvSpPr>
        <p:spPr>
          <a:xfrm>
            <a:off x="0" y="0"/>
            <a:ext cx="0" cy="0"/>
          </a:xfrm>
          <a:prstGeom prst="rect">
            <a:avLst/>
          </a:prstGeom>
        </p:spPr>
        <p:txBody>
          <a:bodyPr lIns="90000" tIns="45000" rIns="90000" bIns="45000"/>
          <a:lstStyle/>
          <a:p>
            <a:endParaRPr/>
          </a:p>
        </p:txBody>
      </p:sp>
      <p:sp>
        <p:nvSpPr>
          <p:cNvPr id="150" name="TextShape 2"/>
          <p:cNvSpPr txBox="1"/>
          <p:nvPr/>
        </p:nvSpPr>
        <p:spPr>
          <a:xfrm>
            <a:off x="0" y="0"/>
            <a:ext cx="0" cy="0"/>
          </a:xfrm>
          <a:prstGeom prst="rect">
            <a:avLst/>
          </a:prstGeom>
        </p:spPr>
        <p:txBody>
          <a:bodyPr lIns="90000" tIns="45000" rIns="90000" bIns="45000"/>
          <a:lstStyle/>
          <a:p>
            <a:pPr>
              <a:lnSpc>
                <a:spcPct val="100000"/>
              </a:lnSpc>
            </a:pPr>
            <a:fld id="{D1D17181-B141-4111-8141-91A181716111}" type="slidenum">
              <a:rPr lang="en-US">
                <a:solidFill>
                  <a:srgbClr val="FFFFFF"/>
                </a:solidFill>
                <a:latin typeface="Arial"/>
                <a:ea typeface="+mn-ea"/>
              </a:rPr>
              <a:t>15</a:t>
            </a:fld>
            <a:endParaRPr/>
          </a:p>
        </p:txBody>
      </p:sp>
    </p:spTree>
    <p:extLst>
      <p:ext uri="{BB962C8B-B14F-4D97-AF65-F5344CB8AC3E}">
        <p14:creationId xmlns:p14="http://schemas.microsoft.com/office/powerpoint/2010/main" val="3738392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PlaceHolder 1"/>
          <p:cNvSpPr>
            <a:spLocks noGrp="1"/>
          </p:cNvSpPr>
          <p:nvPr>
            <p:ph type="body"/>
          </p:nvPr>
        </p:nvSpPr>
        <p:spPr>
          <a:xfrm>
            <a:off x="0" y="0"/>
            <a:ext cx="0" cy="0"/>
          </a:xfrm>
          <a:prstGeom prst="rect">
            <a:avLst/>
          </a:prstGeom>
        </p:spPr>
        <p:txBody>
          <a:bodyPr lIns="90000" tIns="45000" rIns="90000" bIns="45000"/>
          <a:lstStyle/>
          <a:p>
            <a:endParaRPr/>
          </a:p>
        </p:txBody>
      </p:sp>
      <p:sp>
        <p:nvSpPr>
          <p:cNvPr id="152" name="TextShape 2"/>
          <p:cNvSpPr txBox="1"/>
          <p:nvPr/>
        </p:nvSpPr>
        <p:spPr>
          <a:xfrm>
            <a:off x="0" y="0"/>
            <a:ext cx="0" cy="0"/>
          </a:xfrm>
          <a:prstGeom prst="rect">
            <a:avLst/>
          </a:prstGeom>
        </p:spPr>
        <p:txBody>
          <a:bodyPr lIns="90000" tIns="45000" rIns="90000" bIns="45000"/>
          <a:lstStyle/>
          <a:p>
            <a:pPr>
              <a:lnSpc>
                <a:spcPct val="100000"/>
              </a:lnSpc>
            </a:pPr>
            <a:fld id="{9101B1C1-7171-4181-A151-418121E12161}" type="slidenum">
              <a:rPr lang="en-US">
                <a:solidFill>
                  <a:srgbClr val="FFFFFF"/>
                </a:solidFill>
                <a:latin typeface="Arial"/>
                <a:ea typeface="+mn-ea"/>
              </a:rPr>
              <a:t>23</a:t>
            </a:fld>
            <a:endParaRPr/>
          </a:p>
        </p:txBody>
      </p:sp>
    </p:spTree>
    <p:extLst>
      <p:ext uri="{BB962C8B-B14F-4D97-AF65-F5344CB8AC3E}">
        <p14:creationId xmlns:p14="http://schemas.microsoft.com/office/powerpoint/2010/main" val="3152409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PlaceHolder 1"/>
          <p:cNvSpPr>
            <a:spLocks noGrp="1"/>
          </p:cNvSpPr>
          <p:nvPr>
            <p:ph type="body"/>
          </p:nvPr>
        </p:nvSpPr>
        <p:spPr>
          <a:xfrm>
            <a:off x="0" y="0"/>
            <a:ext cx="0" cy="0"/>
          </a:xfrm>
          <a:prstGeom prst="rect">
            <a:avLst/>
          </a:prstGeom>
        </p:spPr>
        <p:txBody>
          <a:bodyPr lIns="90000" tIns="45000" rIns="90000" bIns="45000"/>
          <a:lstStyle/>
          <a:p>
            <a:endParaRPr/>
          </a:p>
        </p:txBody>
      </p:sp>
      <p:sp>
        <p:nvSpPr>
          <p:cNvPr id="150" name="TextShape 2"/>
          <p:cNvSpPr txBox="1"/>
          <p:nvPr/>
        </p:nvSpPr>
        <p:spPr>
          <a:xfrm>
            <a:off x="0" y="0"/>
            <a:ext cx="0" cy="0"/>
          </a:xfrm>
          <a:prstGeom prst="rect">
            <a:avLst/>
          </a:prstGeom>
        </p:spPr>
        <p:txBody>
          <a:bodyPr lIns="90000" tIns="45000" rIns="90000" bIns="45000"/>
          <a:lstStyle/>
          <a:p>
            <a:pPr>
              <a:lnSpc>
                <a:spcPct val="100000"/>
              </a:lnSpc>
            </a:pPr>
            <a:fld id="{D1D17181-B141-4111-8141-91A181716111}" type="slidenum">
              <a:rPr lang="en-US">
                <a:solidFill>
                  <a:srgbClr val="FFFFFF"/>
                </a:solidFill>
                <a:latin typeface="Arial"/>
                <a:ea typeface="+mn-ea"/>
              </a:rPr>
              <a:t>34</a:t>
            </a:fld>
            <a:endParaRPr/>
          </a:p>
        </p:txBody>
      </p:sp>
    </p:spTree>
    <p:extLst>
      <p:ext uri="{BB962C8B-B14F-4D97-AF65-F5344CB8AC3E}">
        <p14:creationId xmlns:p14="http://schemas.microsoft.com/office/powerpoint/2010/main" val="2672744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PlaceHolder 1"/>
          <p:cNvSpPr>
            <a:spLocks noGrp="1"/>
          </p:cNvSpPr>
          <p:nvPr>
            <p:ph type="body"/>
          </p:nvPr>
        </p:nvSpPr>
        <p:spPr>
          <a:xfrm>
            <a:off x="0" y="0"/>
            <a:ext cx="0" cy="0"/>
          </a:xfrm>
          <a:prstGeom prst="rect">
            <a:avLst/>
          </a:prstGeom>
        </p:spPr>
        <p:txBody>
          <a:bodyPr lIns="90000" tIns="45000" rIns="90000" bIns="45000"/>
          <a:lstStyle/>
          <a:p>
            <a:endParaRPr/>
          </a:p>
        </p:txBody>
      </p:sp>
      <p:sp>
        <p:nvSpPr>
          <p:cNvPr id="152" name="TextShape 2"/>
          <p:cNvSpPr txBox="1"/>
          <p:nvPr/>
        </p:nvSpPr>
        <p:spPr>
          <a:xfrm>
            <a:off x="0" y="0"/>
            <a:ext cx="0" cy="0"/>
          </a:xfrm>
          <a:prstGeom prst="rect">
            <a:avLst/>
          </a:prstGeom>
        </p:spPr>
        <p:txBody>
          <a:bodyPr lIns="90000" tIns="45000" rIns="90000" bIns="45000"/>
          <a:lstStyle/>
          <a:p>
            <a:pPr>
              <a:lnSpc>
                <a:spcPct val="100000"/>
              </a:lnSpc>
            </a:pPr>
            <a:fld id="{9101B1C1-7171-4181-A151-418121E12161}" type="slidenum">
              <a:rPr lang="en-US">
                <a:solidFill>
                  <a:srgbClr val="FFFFFF"/>
                </a:solidFill>
                <a:latin typeface="Arial"/>
                <a:ea typeface="+mn-ea"/>
              </a:rPr>
              <a:t>37</a:t>
            </a:fld>
            <a:endParaRPr/>
          </a:p>
        </p:txBody>
      </p:sp>
    </p:spTree>
    <p:extLst>
      <p:ext uri="{BB962C8B-B14F-4D97-AF65-F5344CB8AC3E}">
        <p14:creationId xmlns:p14="http://schemas.microsoft.com/office/powerpoint/2010/main" val="671900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1769541"/>
            <a:ext cx="7080026" cy="1828801"/>
          </a:xfrm>
        </p:spPr>
        <p:txBody>
          <a:bodyPr anchor="b">
            <a:normAutofit/>
          </a:bodyPr>
          <a:lstStyle>
            <a:lvl1pPr algn="ct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028020" y="3598339"/>
            <a:ext cx="7080026"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6/8/2016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72613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Slate-V2-S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995" y="540085"/>
            <a:ext cx="7656010" cy="3834374"/>
          </a:xfrm>
          <a:prstGeom prst="rect">
            <a:avLst/>
          </a:prstGeom>
        </p:spPr>
      </p:pic>
      <p:sp>
        <p:nvSpPr>
          <p:cNvPr id="2" name="Title 1"/>
          <p:cNvSpPr>
            <a:spLocks noGrp="1"/>
          </p:cNvSpPr>
          <p:nvPr>
            <p:ph type="title"/>
          </p:nvPr>
        </p:nvSpPr>
        <p:spPr>
          <a:xfrm>
            <a:off x="685354" y="4565255"/>
            <a:ext cx="7766495" cy="543472"/>
          </a:xfrm>
        </p:spPr>
        <p:txBody>
          <a:bodyPr anchor="b">
            <a:normAutofit/>
          </a:bodyPr>
          <a:lstStyle>
            <a:lvl1pPr algn="ct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926217" y="695010"/>
            <a:ext cx="7285600"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346" y="5108728"/>
            <a:ext cx="776532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9599150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608437"/>
            <a:ext cx="7765322"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346" y="4295180"/>
            <a:ext cx="7765322"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757046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290484" y="3610033"/>
            <a:ext cx="6564224"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5346" y="4304353"/>
            <a:ext cx="7765322"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
        <p:nvSpPr>
          <p:cNvPr id="11" name="TextBox 10"/>
          <p:cNvSpPr txBox="1"/>
          <p:nvPr/>
        </p:nvSpPr>
        <p:spPr>
          <a:xfrm>
            <a:off x="627459" y="87391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7828359" y="2933245"/>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1122700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46" y="2126943"/>
            <a:ext cx="7765322"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339" y="4650556"/>
            <a:ext cx="776414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82367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6" y="609600"/>
            <a:ext cx="7765322" cy="97045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346"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34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3335033"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333107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5974929"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5974929"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509A250-FF31-4206-8172-F9D3106AACB1}" type="datetimeFigureOut">
              <a:rPr lang="en-US" smtClean="0"/>
              <a:t>6/8/2016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835245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6" name="Picture 5"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239" y="1826045"/>
            <a:ext cx="2529046" cy="1833558"/>
          </a:xfrm>
          <a:prstGeom prst="rect">
            <a:avLst/>
          </a:prstGeom>
        </p:spPr>
      </p:pic>
      <p:pic>
        <p:nvPicPr>
          <p:cNvPr id="28" name="Picture 27"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3813" y="1826045"/>
            <a:ext cx="2529046" cy="1833558"/>
          </a:xfrm>
          <a:prstGeom prst="rect">
            <a:avLst/>
          </a:prstGeom>
        </p:spPr>
      </p:pic>
      <p:pic>
        <p:nvPicPr>
          <p:cNvPr id="29" name="Picture 28"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715" y="1826045"/>
            <a:ext cx="2529046" cy="1833558"/>
          </a:xfrm>
          <a:prstGeom prst="rect">
            <a:avLst/>
          </a:prstGeom>
        </p:spPr>
      </p:pic>
      <p:sp>
        <p:nvSpPr>
          <p:cNvPr id="30" name="Title 1"/>
          <p:cNvSpPr>
            <a:spLocks noGrp="1"/>
          </p:cNvSpPr>
          <p:nvPr>
            <p:ph type="title"/>
          </p:nvPr>
        </p:nvSpPr>
        <p:spPr>
          <a:xfrm>
            <a:off x="685346" y="609600"/>
            <a:ext cx="7765322" cy="97045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5346"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763577" y="1938918"/>
            <a:ext cx="2319276"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5346" y="4480369"/>
            <a:ext cx="2475738"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3332091"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3409307" y="1939094"/>
            <a:ext cx="2319276"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3331075" y="4480368"/>
            <a:ext cx="2476753"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5975023"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6056774" y="1934432"/>
            <a:ext cx="2319276"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5974929" y="4480366"/>
            <a:ext cx="2475738"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509A250-FF31-4206-8172-F9D3106AACB1}" type="datetimeFigureOut">
              <a:rPr lang="en-US" smtClean="0"/>
              <a:t>6/8/2016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331559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998940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02" y="609600"/>
            <a:ext cx="1713365"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347" y="609600"/>
            <a:ext cx="5937654" cy="5181601"/>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42675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30610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71551" y="1761068"/>
            <a:ext cx="7192913" cy="1828813"/>
          </a:xfrm>
        </p:spPr>
        <p:txBody>
          <a:bodyPr anchor="b"/>
          <a:lstStyle>
            <a:lvl1pPr algn="ct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971551" y="3589879"/>
            <a:ext cx="7192913"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6/8/2016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97086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347" y="1732449"/>
            <a:ext cx="3795373" cy="4058750"/>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52169" y="1732450"/>
            <a:ext cx="3798499" cy="4058751"/>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6/8/2016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11371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345" y="1770323"/>
            <a:ext cx="3787423" cy="4112953"/>
          </a:xfrm>
          <a:prstGeom prst="rect">
            <a:avLst/>
          </a:prstGeom>
        </p:spPr>
      </p:pic>
      <p:pic>
        <p:nvPicPr>
          <p:cNvPr id="14" name="Picture 13"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3245" y="1770323"/>
            <a:ext cx="3787423" cy="4112953"/>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754404" y="1835254"/>
            <a:ext cx="3657258"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54404" y="2380138"/>
            <a:ext cx="3657258"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21225" y="1835255"/>
            <a:ext cx="3671498"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21225" y="2380138"/>
            <a:ext cx="3671498"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6/8/2016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52272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6/8/2016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64732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6/8/2016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390119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0"/>
            <a:ext cx="2780167" cy="1821918"/>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3641725" y="609600"/>
            <a:ext cx="4808943" cy="5181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347" y="2431518"/>
            <a:ext cx="2780167"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25198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2" name="Picture 11" descr="Slate-V2-S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987" y="609923"/>
            <a:ext cx="3428146" cy="5205472"/>
          </a:xfrm>
          <a:prstGeom prst="rect">
            <a:avLst/>
          </a:prstGeom>
        </p:spPr>
      </p:pic>
      <p:sp>
        <p:nvSpPr>
          <p:cNvPr id="2" name="Title 1"/>
          <p:cNvSpPr>
            <a:spLocks noGrp="1"/>
          </p:cNvSpPr>
          <p:nvPr>
            <p:ph type="title"/>
          </p:nvPr>
        </p:nvSpPr>
        <p:spPr>
          <a:xfrm>
            <a:off x="685347" y="609923"/>
            <a:ext cx="3924676" cy="1829338"/>
          </a:xfrm>
        </p:spPr>
        <p:txBody>
          <a:bodyPr anchor="b">
            <a:noAutofit/>
          </a:bodyPr>
          <a:lstStyle>
            <a:lvl1pPr algn="ct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976728" y="743989"/>
            <a:ext cx="3165375"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347" y="2439261"/>
            <a:ext cx="3924676"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5500650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6" y="609600"/>
            <a:ext cx="776532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346" y="1732450"/>
            <a:ext cx="776532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759052" y="5883276"/>
            <a:ext cx="20574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C764DE79-268F-4C1A-8933-263129D2AF90}" type="datetimeFigureOut">
              <a:rPr lang="en-US" smtClean="0"/>
              <a:t>6/8/2016</a:t>
            </a:fld>
            <a:endParaRPr lang="en-US" dirty="0"/>
          </a:p>
        </p:txBody>
      </p:sp>
      <p:sp>
        <p:nvSpPr>
          <p:cNvPr id="5" name="Footer Placeholder 4"/>
          <p:cNvSpPr>
            <a:spLocks noGrp="1"/>
          </p:cNvSpPr>
          <p:nvPr>
            <p:ph type="ftr" sz="quarter" idx="3"/>
          </p:nvPr>
        </p:nvSpPr>
        <p:spPr>
          <a:xfrm>
            <a:off x="685347" y="5883276"/>
            <a:ext cx="5004649"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7885509" y="5883276"/>
            <a:ext cx="565159"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1229672510"/>
      </p:ext>
    </p:extLst>
  </p:cSld>
  <p:clrMap bg1="dk1" tx1="lt1" bg2="dk2" tx2="lt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 id="2147483905" r:id="rId16"/>
    <p:sldLayoutId id="2147483906"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lnSpc>
                <a:spcPct val="80000"/>
              </a:lnSpc>
            </a:pPr>
            <a:r>
              <a:rPr lang="en-US" sz="4400" dirty="0" err="1" smtClean="0">
                <a:solidFill>
                  <a:srgbClr val="FFFFFF"/>
                </a:solidFill>
                <a:latin typeface="Georgia"/>
              </a:rPr>
              <a:t>OreSat</a:t>
            </a:r>
            <a:r>
              <a:rPr lang="en-US" sz="4400" dirty="0" smtClean="0">
                <a:solidFill>
                  <a:srgbClr val="FFFFFF"/>
                </a:solidFill>
                <a:latin typeface="Georgia"/>
              </a:rPr>
              <a:t> Command, Control and Communications Module</a:t>
            </a:r>
            <a:br>
              <a:rPr lang="en-US" sz="4400" dirty="0" smtClean="0">
                <a:solidFill>
                  <a:srgbClr val="FFFFFF"/>
                </a:solidFill>
                <a:latin typeface="Georgia"/>
              </a:rPr>
            </a:br>
            <a:r>
              <a:rPr lang="en-US" sz="2400" dirty="0" smtClean="0">
                <a:solidFill>
                  <a:srgbClr val="FFFFFF"/>
                </a:solidFill>
                <a:latin typeface="Georgia"/>
              </a:rPr>
              <a:t>AKA: Sputnik</a:t>
            </a:r>
            <a:endParaRPr lang="en-US" sz="2800" dirty="0"/>
          </a:p>
        </p:txBody>
      </p:sp>
      <p:sp>
        <p:nvSpPr>
          <p:cNvPr id="3" name="Content Placeholder 2"/>
          <p:cNvSpPr>
            <a:spLocks noGrp="1"/>
          </p:cNvSpPr>
          <p:nvPr>
            <p:ph idx="1"/>
          </p:nvPr>
        </p:nvSpPr>
        <p:spPr/>
        <p:txBody>
          <a:bodyPr/>
          <a:lstStyle/>
          <a:p>
            <a:pPr marL="0" indent="0">
              <a:lnSpc>
                <a:spcPct val="100000"/>
              </a:lnSpc>
              <a:buNone/>
            </a:pPr>
            <a:r>
              <a:rPr lang="en-US" sz="2800" dirty="0" smtClean="0">
                <a:solidFill>
                  <a:srgbClr val="FFFFFF"/>
                </a:solidFill>
                <a:latin typeface="Cambria"/>
              </a:rPr>
              <a:t>Members:</a:t>
            </a:r>
          </a:p>
          <a:p>
            <a:r>
              <a:rPr lang="en-US" dirty="0">
                <a:solidFill>
                  <a:srgbClr val="FFFFFF"/>
                </a:solidFill>
                <a:latin typeface="Cambria"/>
              </a:rPr>
              <a:t>William Harrington</a:t>
            </a:r>
            <a:endParaRPr lang="en-US" dirty="0"/>
          </a:p>
          <a:p>
            <a:pPr>
              <a:lnSpc>
                <a:spcPct val="100000"/>
              </a:lnSpc>
            </a:pPr>
            <a:r>
              <a:rPr lang="en-US" dirty="0" smtClean="0">
                <a:solidFill>
                  <a:srgbClr val="FFFFFF"/>
                </a:solidFill>
                <a:latin typeface="Cambria"/>
              </a:rPr>
              <a:t>James </a:t>
            </a:r>
            <a:r>
              <a:rPr lang="en-US" dirty="0" smtClean="0">
                <a:solidFill>
                  <a:srgbClr val="FFFFFF"/>
                </a:solidFill>
                <a:latin typeface="Cambria"/>
              </a:rPr>
              <a:t>(Jake) Heath</a:t>
            </a:r>
            <a:endParaRPr lang="en-US" dirty="0">
              <a:solidFill>
                <a:srgbClr val="FFFFFF"/>
              </a:solidFill>
              <a:latin typeface="Cambria"/>
            </a:endParaRPr>
          </a:p>
          <a:p>
            <a:pPr>
              <a:lnSpc>
                <a:spcPct val="100000"/>
              </a:lnSpc>
            </a:pPr>
            <a:r>
              <a:rPr lang="en-US" dirty="0" smtClean="0">
                <a:solidFill>
                  <a:srgbClr val="FFFFFF"/>
                </a:solidFill>
                <a:latin typeface="Cambria"/>
              </a:rPr>
              <a:t>Michael Mathis</a:t>
            </a:r>
          </a:p>
          <a:p>
            <a:r>
              <a:rPr lang="en-US" dirty="0">
                <a:solidFill>
                  <a:srgbClr val="FFFFFF"/>
                </a:solidFill>
                <a:latin typeface="Cambria"/>
              </a:rPr>
              <a:t>Shan </a:t>
            </a:r>
            <a:r>
              <a:rPr lang="en-US" dirty="0" err="1">
                <a:solidFill>
                  <a:srgbClr val="FFFFFF"/>
                </a:solidFill>
                <a:latin typeface="Cambria"/>
              </a:rPr>
              <a:t>Quinney</a:t>
            </a:r>
            <a:endParaRPr lang="en-US" dirty="0">
              <a:solidFill>
                <a:srgbClr val="FFFFFF"/>
              </a:solidFill>
              <a:latin typeface="Cambria"/>
            </a:endParaRPr>
          </a:p>
          <a:p>
            <a:pPr>
              <a:lnSpc>
                <a:spcPct val="100000"/>
              </a:lnSpc>
            </a:pPr>
            <a:endParaRPr lang="en-US" dirty="0"/>
          </a:p>
        </p:txBody>
      </p:sp>
      <p:pic>
        <p:nvPicPr>
          <p:cNvPr id="5" name="Picture 14"/>
          <p:cNvPicPr/>
          <p:nvPr/>
        </p:nvPicPr>
        <p:blipFill>
          <a:blip r:embed="rId2"/>
          <a:stretch>
            <a:fillRect/>
          </a:stretch>
        </p:blipFill>
        <p:spPr>
          <a:xfrm>
            <a:off x="0" y="6057900"/>
            <a:ext cx="9144000" cy="799740"/>
          </a:xfrm>
          <a:prstGeom prst="rect">
            <a:avLst/>
          </a:prstGeom>
        </p:spPr>
      </p:pic>
      <p:pic>
        <p:nvPicPr>
          <p:cNvPr id="6" name="Picture 3"/>
          <p:cNvPicPr/>
          <p:nvPr/>
        </p:nvPicPr>
        <p:blipFill>
          <a:blip r:embed="rId3"/>
          <a:stretch>
            <a:fillRect/>
          </a:stretch>
        </p:blipFill>
        <p:spPr>
          <a:xfrm>
            <a:off x="146660" y="6168420"/>
            <a:ext cx="572760" cy="572760"/>
          </a:xfrm>
          <a:prstGeom prst="rect">
            <a:avLst/>
          </a:prstGeom>
        </p:spPr>
      </p:pic>
    </p:spTree>
    <p:extLst>
      <p:ext uri="{BB962C8B-B14F-4D97-AF65-F5344CB8AC3E}">
        <p14:creationId xmlns:p14="http://schemas.microsoft.com/office/powerpoint/2010/main" val="1100532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Sputnik Low Level Diagram</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04328" y="1580050"/>
            <a:ext cx="7327357" cy="49477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752303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Low Gain Radio (LGR)</a:t>
            </a:r>
            <a:endParaRPr lang="en-US" dirty="0"/>
          </a:p>
        </p:txBody>
      </p:sp>
      <p:sp>
        <p:nvSpPr>
          <p:cNvPr id="3" name="Content Placeholder 2"/>
          <p:cNvSpPr>
            <a:spLocks noGrp="1"/>
          </p:cNvSpPr>
          <p:nvPr>
            <p:ph idx="1"/>
          </p:nvPr>
        </p:nvSpPr>
        <p:spPr/>
        <p:txBody>
          <a:bodyPr/>
          <a:lstStyle/>
          <a:p>
            <a:r>
              <a:rPr lang="en-US" dirty="0" smtClean="0"/>
              <a:t>Definition</a:t>
            </a:r>
          </a:p>
          <a:p>
            <a:r>
              <a:rPr lang="en-US" dirty="0" smtClean="0"/>
              <a:t>Purpose</a:t>
            </a:r>
          </a:p>
          <a:p>
            <a:r>
              <a:rPr lang="en-US" dirty="0" smtClean="0"/>
              <a:t>Requirements</a:t>
            </a:r>
            <a:endParaRPr lang="en-US" dirty="0" smtClean="0"/>
          </a:p>
          <a:p>
            <a:r>
              <a:rPr lang="en-US" dirty="0" smtClean="0"/>
              <a:t>Block Diagram</a:t>
            </a:r>
          </a:p>
          <a:p>
            <a:r>
              <a:rPr lang="en-US" dirty="0" smtClean="0"/>
              <a:t>Schematic</a:t>
            </a:r>
          </a:p>
          <a:p>
            <a:r>
              <a:rPr lang="en-US" dirty="0" smtClean="0"/>
              <a:t>Layout</a:t>
            </a:r>
          </a:p>
          <a:p>
            <a:r>
              <a:rPr lang="en-US" dirty="0" smtClean="0"/>
              <a:t>Firmware</a:t>
            </a:r>
          </a:p>
          <a:p>
            <a:r>
              <a:rPr lang="en-US" dirty="0" smtClean="0"/>
              <a:t>Testing Results</a:t>
            </a:r>
          </a:p>
          <a:p>
            <a:endParaRPr lang="en-US" dirty="0"/>
          </a:p>
        </p:txBody>
      </p:sp>
      <p:pic>
        <p:nvPicPr>
          <p:cNvPr id="7" name="Picture 6"/>
          <p:cNvPicPr>
            <a:picLocks noChangeAspect="1"/>
          </p:cNvPicPr>
          <p:nvPr/>
        </p:nvPicPr>
        <p:blipFill>
          <a:blip r:embed="rId2"/>
          <a:stretch>
            <a:fillRect/>
          </a:stretch>
        </p:blipFill>
        <p:spPr>
          <a:xfrm>
            <a:off x="3662748" y="1580050"/>
            <a:ext cx="4912841" cy="4757932"/>
          </a:xfrm>
          <a:prstGeom prst="rect">
            <a:avLst/>
          </a:prstGeom>
        </p:spPr>
      </p:pic>
    </p:spTree>
    <p:extLst>
      <p:ext uri="{BB962C8B-B14F-4D97-AF65-F5344CB8AC3E}">
        <p14:creationId xmlns:p14="http://schemas.microsoft.com/office/powerpoint/2010/main" val="37219188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LGR - Definition</a:t>
            </a:r>
            <a:endParaRPr lang="en-US" dirty="0"/>
          </a:p>
        </p:txBody>
      </p:sp>
      <p:sp>
        <p:nvSpPr>
          <p:cNvPr id="3" name="Content Placeholder 2"/>
          <p:cNvSpPr>
            <a:spLocks noGrp="1"/>
          </p:cNvSpPr>
          <p:nvPr>
            <p:ph idx="1"/>
          </p:nvPr>
        </p:nvSpPr>
        <p:spPr/>
        <p:txBody>
          <a:bodyPr/>
          <a:lstStyle/>
          <a:p>
            <a:r>
              <a:rPr lang="en-US" dirty="0">
                <a:effectLst/>
              </a:rPr>
              <a:t>Low-gain </a:t>
            </a:r>
            <a:r>
              <a:rPr lang="en-US" dirty="0" smtClean="0">
                <a:effectLst/>
              </a:rPr>
              <a:t>radios </a:t>
            </a:r>
            <a:r>
              <a:rPr lang="en-US" dirty="0">
                <a:effectLst/>
              </a:rPr>
              <a:t>(</a:t>
            </a:r>
            <a:r>
              <a:rPr lang="en-US" dirty="0" smtClean="0">
                <a:effectLst/>
              </a:rPr>
              <a:t>LGRs</a:t>
            </a:r>
            <a:r>
              <a:rPr lang="en-US" dirty="0">
                <a:effectLst/>
              </a:rPr>
              <a:t>) provide wide-angle </a:t>
            </a:r>
            <a:r>
              <a:rPr lang="en-US" dirty="0" smtClean="0">
                <a:effectLst/>
              </a:rPr>
              <a:t>coverage, but in turn have lower gain. LGRs </a:t>
            </a:r>
            <a:r>
              <a:rPr lang="en-US" dirty="0">
                <a:effectLst/>
              </a:rPr>
              <a:t>are designed to be useable for relatively low data rates as long as the </a:t>
            </a:r>
            <a:r>
              <a:rPr lang="en-US" dirty="0" smtClean="0">
                <a:effectLst/>
              </a:rPr>
              <a:t>satellite is within line of sight of the receiver. </a:t>
            </a:r>
            <a:endParaRPr lang="en-US" dirty="0" smtClean="0">
              <a:effectLst/>
            </a:endParaRPr>
          </a:p>
          <a:p>
            <a:r>
              <a:rPr lang="en-US" dirty="0">
                <a:effectLst/>
              </a:rPr>
              <a:t>Low-gain so that we can control the </a:t>
            </a:r>
            <a:r>
              <a:rPr lang="en-US" dirty="0" err="1">
                <a:effectLst/>
              </a:rPr>
              <a:t>CubeSat</a:t>
            </a:r>
            <a:r>
              <a:rPr lang="en-US" dirty="0">
                <a:effectLst/>
              </a:rPr>
              <a:t> no matter what the </a:t>
            </a:r>
            <a:r>
              <a:rPr lang="en-US" dirty="0" smtClean="0">
                <a:effectLst/>
              </a:rPr>
              <a:t>orientation</a:t>
            </a:r>
          </a:p>
          <a:p>
            <a:r>
              <a:rPr lang="en-US" dirty="0"/>
              <a:t>Main communication pipeline for the satellite</a:t>
            </a:r>
            <a:endParaRPr lang="en-US" dirty="0">
              <a:effectLst/>
            </a:endParaRPr>
          </a:p>
          <a:p>
            <a:endParaRPr lang="en-US" dirty="0" smtClean="0">
              <a:effectLst/>
            </a:endParaRPr>
          </a:p>
          <a:p>
            <a:endParaRPr lang="en-US" dirty="0"/>
          </a:p>
        </p:txBody>
      </p:sp>
    </p:spTree>
    <p:extLst>
      <p:ext uri="{BB962C8B-B14F-4D97-AF65-F5344CB8AC3E}">
        <p14:creationId xmlns:p14="http://schemas.microsoft.com/office/powerpoint/2010/main" val="16319735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LGR </a:t>
            </a:r>
            <a:r>
              <a:rPr lang="en-US" dirty="0" smtClean="0"/>
              <a:t>– Requirements</a:t>
            </a:r>
            <a:endParaRPr lang="en-US" dirty="0"/>
          </a:p>
        </p:txBody>
      </p:sp>
      <p:sp>
        <p:nvSpPr>
          <p:cNvPr id="3" name="Content Placeholder 2"/>
          <p:cNvSpPr>
            <a:spLocks noGrp="1"/>
          </p:cNvSpPr>
          <p:nvPr>
            <p:ph idx="1"/>
          </p:nvPr>
        </p:nvSpPr>
        <p:spPr/>
        <p:txBody>
          <a:bodyPr>
            <a:normAutofit lnSpcReduction="10000"/>
          </a:bodyPr>
          <a:lstStyle/>
          <a:p>
            <a:r>
              <a:rPr lang="en-US" dirty="0" smtClean="0"/>
              <a:t>Operate in the 70 </a:t>
            </a:r>
            <a:r>
              <a:rPr lang="en-US" dirty="0" smtClean="0"/>
              <a:t>cm ISM </a:t>
            </a:r>
            <a:r>
              <a:rPr lang="en-US" dirty="0" smtClean="0"/>
              <a:t>band</a:t>
            </a:r>
          </a:p>
          <a:p>
            <a:pPr lvl="1"/>
            <a:r>
              <a:rPr lang="en-US" dirty="0" smtClean="0"/>
              <a:t>436.5 MHz</a:t>
            </a:r>
          </a:p>
          <a:p>
            <a:r>
              <a:rPr lang="en-US" dirty="0" smtClean="0"/>
              <a:t>Meet </a:t>
            </a:r>
            <a:r>
              <a:rPr lang="en-US" dirty="0" smtClean="0"/>
              <a:t>400 </a:t>
            </a:r>
            <a:r>
              <a:rPr lang="en-US" dirty="0" smtClean="0"/>
              <a:t>km </a:t>
            </a:r>
            <a:r>
              <a:rPr lang="en-US" dirty="0" smtClean="0"/>
              <a:t>link budget</a:t>
            </a:r>
          </a:p>
          <a:p>
            <a:pPr lvl="1"/>
            <a:r>
              <a:rPr lang="en-US" dirty="0" smtClean="0"/>
              <a:t>Need output power of up to 1 Watt</a:t>
            </a:r>
          </a:p>
          <a:p>
            <a:r>
              <a:rPr lang="en-US" dirty="0" smtClean="0"/>
              <a:t>Adhere to FCC Amateur Radio Licensing requirements (Title 47 CFR part 97)</a:t>
            </a:r>
          </a:p>
          <a:p>
            <a:pPr lvl="1"/>
            <a:r>
              <a:rPr lang="en-US" dirty="0" smtClean="0"/>
              <a:t>2</a:t>
            </a:r>
            <a:r>
              <a:rPr lang="en-US" baseline="30000" dirty="0" smtClean="0"/>
              <a:t>nd</a:t>
            </a:r>
            <a:r>
              <a:rPr lang="en-US" dirty="0" smtClean="0"/>
              <a:t> Harmonic is less than 40dB of desired signal strength</a:t>
            </a:r>
          </a:p>
          <a:p>
            <a:r>
              <a:rPr lang="en-US" dirty="0" smtClean="0"/>
              <a:t>Have bidirectional communication interface to </a:t>
            </a:r>
            <a:r>
              <a:rPr lang="en-US" dirty="0" smtClean="0"/>
              <a:t>system controller via </a:t>
            </a:r>
            <a:r>
              <a:rPr lang="en-US" dirty="0" smtClean="0"/>
              <a:t>UART</a:t>
            </a:r>
          </a:p>
          <a:p>
            <a:r>
              <a:rPr lang="en-US" dirty="0" smtClean="0"/>
              <a:t>Local storage for communication in/out queues</a:t>
            </a:r>
          </a:p>
          <a:p>
            <a:pPr lvl="1"/>
            <a:endParaRPr lang="en-US" dirty="0" smtClean="0"/>
          </a:p>
          <a:p>
            <a:endParaRPr lang="en-US" dirty="0"/>
          </a:p>
        </p:txBody>
      </p:sp>
    </p:spTree>
    <p:extLst>
      <p:ext uri="{BB962C8B-B14F-4D97-AF65-F5344CB8AC3E}">
        <p14:creationId xmlns:p14="http://schemas.microsoft.com/office/powerpoint/2010/main" val="29225160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LGR - Block Diagram</a:t>
            </a:r>
            <a:endParaRPr lang="en-US" dirty="0"/>
          </a:p>
        </p:txBody>
      </p:sp>
      <p:pic>
        <p:nvPicPr>
          <p:cNvPr id="4" name="Content Placeholder 3"/>
          <p:cNvPicPr>
            <a:picLocks noGrp="1" noChangeAspect="1"/>
          </p:cNvPicPr>
          <p:nvPr>
            <p:ph idx="1"/>
          </p:nvPr>
        </p:nvPicPr>
        <p:blipFill>
          <a:blip r:embed="rId2"/>
          <a:stretch>
            <a:fillRect/>
          </a:stretch>
        </p:blipFill>
        <p:spPr>
          <a:xfrm>
            <a:off x="1402091" y="1580050"/>
            <a:ext cx="6331831" cy="4501356"/>
          </a:xfrm>
          <a:prstGeom prst="rect">
            <a:avLst/>
          </a:prstGeom>
        </p:spPr>
      </p:pic>
    </p:spTree>
    <p:extLst>
      <p:ext uri="{BB962C8B-B14F-4D97-AF65-F5344CB8AC3E}">
        <p14:creationId xmlns:p14="http://schemas.microsoft.com/office/powerpoint/2010/main" val="8565342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Shape 1"/>
          <p:cNvSpPr txBox="1"/>
          <p:nvPr/>
        </p:nvSpPr>
        <p:spPr>
          <a:xfrm>
            <a:off x="-333829" y="-246735"/>
            <a:ext cx="9666515" cy="1454553"/>
          </a:xfrm>
          <a:prstGeom prst="rect">
            <a:avLst/>
          </a:prstGeom>
          <a:noFill/>
        </p:spPr>
        <p:txBody>
          <a:bodyPr anchor="ctr"/>
          <a:lstStyle/>
          <a:p>
            <a:pPr algn="ctr">
              <a:lnSpc>
                <a:spcPct val="100000"/>
              </a:lnSpc>
            </a:pPr>
            <a:endParaRPr dirty="0"/>
          </a:p>
        </p:txBody>
      </p:sp>
      <p:sp>
        <p:nvSpPr>
          <p:cNvPr id="2" name="Title 1"/>
          <p:cNvSpPr>
            <a:spLocks noGrp="1"/>
          </p:cNvSpPr>
          <p:nvPr>
            <p:ph type="title"/>
          </p:nvPr>
        </p:nvSpPr>
        <p:spPr>
          <a:xfrm>
            <a:off x="685346" y="-246735"/>
            <a:ext cx="7765322" cy="970450"/>
          </a:xfrm>
        </p:spPr>
        <p:txBody>
          <a:bodyPr>
            <a:normAutofit/>
          </a:bodyPr>
          <a:lstStyle/>
          <a:p>
            <a:pPr>
              <a:lnSpc>
                <a:spcPct val="100000"/>
              </a:lnSpc>
            </a:pPr>
            <a:r>
              <a:rPr lang="en-US" dirty="0" smtClean="0"/>
              <a:t>Implementation - LGR Schematic</a:t>
            </a:r>
            <a:endParaRPr lang="en-US" dirty="0"/>
          </a:p>
        </p:txBody>
      </p:sp>
      <p:pic>
        <p:nvPicPr>
          <p:cNvPr id="10" name="Content Placeholder 9"/>
          <p:cNvPicPr>
            <a:picLocks noGrp="1" noChangeAspect="1"/>
          </p:cNvPicPr>
          <p:nvPr>
            <p:ph idx="1"/>
          </p:nvPr>
        </p:nvPicPr>
        <p:blipFill>
          <a:blip r:embed="rId3"/>
          <a:stretch>
            <a:fillRect/>
          </a:stretch>
        </p:blipFill>
        <p:spPr>
          <a:xfrm>
            <a:off x="751979" y="723715"/>
            <a:ext cx="7632055" cy="5901038"/>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Schematic - Filter</a:t>
            </a:r>
            <a:endParaRPr lang="en-US" dirty="0"/>
          </a:p>
        </p:txBody>
      </p:sp>
      <p:pic>
        <p:nvPicPr>
          <p:cNvPr id="4" name="Content Placeholder 3"/>
          <p:cNvPicPr>
            <a:picLocks noGrp="1" noChangeAspect="1"/>
          </p:cNvPicPr>
          <p:nvPr>
            <p:ph idx="1"/>
          </p:nvPr>
        </p:nvPicPr>
        <p:blipFill>
          <a:blip r:embed="rId2"/>
          <a:stretch>
            <a:fillRect/>
          </a:stretch>
        </p:blipFill>
        <p:spPr>
          <a:xfrm>
            <a:off x="848061" y="1580050"/>
            <a:ext cx="7439891" cy="4682089"/>
          </a:xfrm>
          <a:prstGeom prst="rect">
            <a:avLst/>
          </a:prstGeom>
        </p:spPr>
      </p:pic>
    </p:spTree>
    <p:extLst>
      <p:ext uri="{BB962C8B-B14F-4D97-AF65-F5344CB8AC3E}">
        <p14:creationId xmlns:p14="http://schemas.microsoft.com/office/powerpoint/2010/main" val="29631899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t>
            </a:r>
            <a:r>
              <a:rPr lang="en-US" dirty="0" smtClean="0"/>
              <a:t>– PA Schematic</a:t>
            </a:r>
            <a:endParaRPr lang="en-US" dirty="0"/>
          </a:p>
        </p:txBody>
      </p:sp>
      <p:pic>
        <p:nvPicPr>
          <p:cNvPr id="4" name="Content Placeholder 3"/>
          <p:cNvPicPr>
            <a:picLocks noGrp="1" noChangeAspect="1"/>
          </p:cNvPicPr>
          <p:nvPr>
            <p:ph idx="1"/>
          </p:nvPr>
        </p:nvPicPr>
        <p:blipFill>
          <a:blip r:embed="rId2"/>
          <a:stretch>
            <a:fillRect/>
          </a:stretch>
        </p:blipFill>
        <p:spPr>
          <a:xfrm>
            <a:off x="1054970" y="1580050"/>
            <a:ext cx="7026074" cy="4939619"/>
          </a:xfrm>
          <a:prstGeom prst="rect">
            <a:avLst/>
          </a:prstGeom>
        </p:spPr>
      </p:pic>
    </p:spTree>
    <p:extLst>
      <p:ext uri="{BB962C8B-B14F-4D97-AF65-F5344CB8AC3E}">
        <p14:creationId xmlns:p14="http://schemas.microsoft.com/office/powerpoint/2010/main" val="19246080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t>
            </a:r>
            <a:r>
              <a:rPr lang="en-US" dirty="0" smtClean="0"/>
              <a:t>– LNA Schematic</a:t>
            </a:r>
            <a:endParaRPr lang="en-US" dirty="0"/>
          </a:p>
        </p:txBody>
      </p:sp>
      <p:pic>
        <p:nvPicPr>
          <p:cNvPr id="4" name="Picture 3"/>
          <p:cNvPicPr>
            <a:picLocks noChangeAspect="1"/>
          </p:cNvPicPr>
          <p:nvPr/>
        </p:nvPicPr>
        <p:blipFill>
          <a:blip r:embed="rId2"/>
          <a:stretch>
            <a:fillRect/>
          </a:stretch>
        </p:blipFill>
        <p:spPr>
          <a:xfrm>
            <a:off x="947310" y="1580050"/>
            <a:ext cx="7241394" cy="4940020"/>
          </a:xfrm>
          <a:prstGeom prst="rect">
            <a:avLst/>
          </a:prstGeom>
        </p:spPr>
      </p:pic>
    </p:spTree>
    <p:extLst>
      <p:ext uri="{BB962C8B-B14F-4D97-AF65-F5344CB8AC3E}">
        <p14:creationId xmlns:p14="http://schemas.microsoft.com/office/powerpoint/2010/main" val="12098582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Schematic – RX/TX Switch</a:t>
            </a:r>
            <a:endParaRPr lang="en-US" dirty="0"/>
          </a:p>
        </p:txBody>
      </p:sp>
      <p:pic>
        <p:nvPicPr>
          <p:cNvPr id="4" name="Content Placeholder 3"/>
          <p:cNvPicPr>
            <a:picLocks noGrp="1" noChangeAspect="1"/>
          </p:cNvPicPr>
          <p:nvPr>
            <p:ph idx="1"/>
          </p:nvPr>
        </p:nvPicPr>
        <p:blipFill>
          <a:blip r:embed="rId2"/>
          <a:stretch>
            <a:fillRect/>
          </a:stretch>
        </p:blipFill>
        <p:spPr>
          <a:xfrm>
            <a:off x="4457614" y="1580050"/>
            <a:ext cx="4272881" cy="4059237"/>
          </a:xfrm>
          <a:prstGeom prst="rect">
            <a:avLst/>
          </a:prstGeom>
        </p:spPr>
      </p:pic>
      <p:pic>
        <p:nvPicPr>
          <p:cNvPr id="5" name="Picture 4"/>
          <p:cNvPicPr>
            <a:picLocks noChangeAspect="1"/>
          </p:cNvPicPr>
          <p:nvPr/>
        </p:nvPicPr>
        <p:blipFill>
          <a:blip r:embed="rId3"/>
          <a:stretch>
            <a:fillRect/>
          </a:stretch>
        </p:blipFill>
        <p:spPr>
          <a:xfrm>
            <a:off x="425009" y="2215979"/>
            <a:ext cx="3643392" cy="2720668"/>
          </a:xfrm>
          <a:prstGeom prst="rect">
            <a:avLst/>
          </a:prstGeom>
        </p:spPr>
      </p:pic>
    </p:spTree>
    <p:extLst>
      <p:ext uri="{BB962C8B-B14F-4D97-AF65-F5344CB8AC3E}">
        <p14:creationId xmlns:p14="http://schemas.microsoft.com/office/powerpoint/2010/main" val="18045252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extShape 1"/>
          <p:cNvSpPr txBox="1"/>
          <p:nvPr/>
        </p:nvSpPr>
        <p:spPr>
          <a:xfrm>
            <a:off x="0" y="14760"/>
            <a:ext cx="9136440" cy="1236600"/>
          </a:xfrm>
          <a:prstGeom prst="rect">
            <a:avLst/>
          </a:prstGeom>
        </p:spPr>
        <p:txBody>
          <a:bodyPr anchor="ctr"/>
          <a:lstStyle/>
          <a:p>
            <a:pPr>
              <a:lnSpc>
                <a:spcPct val="90000"/>
              </a:lnSpc>
            </a:pPr>
            <a:endParaRPr dirty="0"/>
          </a:p>
        </p:txBody>
      </p:sp>
      <p:sp>
        <p:nvSpPr>
          <p:cNvPr id="86" name="TextShape 2"/>
          <p:cNvSpPr txBox="1"/>
          <p:nvPr/>
        </p:nvSpPr>
        <p:spPr>
          <a:xfrm>
            <a:off x="926592" y="1251360"/>
            <a:ext cx="4767072" cy="4934160"/>
          </a:xfrm>
          <a:prstGeom prst="rect">
            <a:avLst/>
          </a:prstGeom>
        </p:spPr>
        <p:txBody>
          <a:bodyPr/>
          <a:lstStyle/>
          <a:p>
            <a:pPr>
              <a:lnSpc>
                <a:spcPct val="100000"/>
              </a:lnSpc>
            </a:pPr>
            <a:endParaRPr dirty="0"/>
          </a:p>
        </p:txBody>
      </p:sp>
      <p:sp>
        <p:nvSpPr>
          <p:cNvPr id="2" name="Title 1"/>
          <p:cNvSpPr>
            <a:spLocks noGrp="1"/>
          </p:cNvSpPr>
          <p:nvPr>
            <p:ph type="title"/>
          </p:nvPr>
        </p:nvSpPr>
        <p:spPr/>
        <p:txBody>
          <a:bodyPr>
            <a:normAutofit/>
          </a:bodyPr>
          <a:lstStyle/>
          <a:p>
            <a:r>
              <a:rPr lang="en-US" dirty="0" smtClean="0"/>
              <a:t>Introduction</a:t>
            </a:r>
            <a:endParaRPr lang="en-US" dirty="0"/>
          </a:p>
        </p:txBody>
      </p:sp>
      <p:sp>
        <p:nvSpPr>
          <p:cNvPr id="4" name="Content Placeholder 3"/>
          <p:cNvSpPr>
            <a:spLocks noGrp="1"/>
          </p:cNvSpPr>
          <p:nvPr>
            <p:ph sz="half" idx="2"/>
          </p:nvPr>
        </p:nvSpPr>
        <p:spPr>
          <a:xfrm>
            <a:off x="754404" y="1846200"/>
            <a:ext cx="3657258" cy="3945001"/>
          </a:xfrm>
        </p:spPr>
        <p:txBody>
          <a:bodyPr>
            <a:normAutofit/>
          </a:bodyPr>
          <a:lstStyle/>
          <a:p>
            <a:r>
              <a:rPr lang="en-US" dirty="0" smtClean="0"/>
              <a:t>PSAS/</a:t>
            </a:r>
            <a:r>
              <a:rPr lang="en-US" dirty="0" err="1" smtClean="0"/>
              <a:t>OreSat’s</a:t>
            </a:r>
            <a:r>
              <a:rPr lang="en-US" dirty="0" smtClean="0"/>
              <a:t> </a:t>
            </a:r>
            <a:r>
              <a:rPr lang="en-US" dirty="0"/>
              <a:t>mission is to get a CubeSat into Lower Earth </a:t>
            </a:r>
            <a:r>
              <a:rPr lang="en-US" dirty="0" smtClean="0"/>
              <a:t>Orbit</a:t>
            </a:r>
            <a:endParaRPr lang="en-US" dirty="0"/>
          </a:p>
          <a:p>
            <a:r>
              <a:rPr lang="en-US" dirty="0"/>
              <a:t>Need for </a:t>
            </a:r>
            <a:r>
              <a:rPr lang="en-US" dirty="0" smtClean="0"/>
              <a:t>a </a:t>
            </a:r>
            <a:r>
              <a:rPr lang="en-US" dirty="0"/>
              <a:t>device for command, control and communication (C3) between a CubeSat 	and a ground </a:t>
            </a:r>
            <a:r>
              <a:rPr lang="en-US" dirty="0" smtClean="0"/>
              <a:t>station</a:t>
            </a:r>
          </a:p>
          <a:p>
            <a:r>
              <a:rPr lang="en-US" dirty="0">
                <a:effectLst/>
              </a:rPr>
              <a:t>The code name for the module is </a:t>
            </a:r>
            <a:r>
              <a:rPr lang="en-US" b="1" dirty="0">
                <a:effectLst/>
              </a:rPr>
              <a:t>Sputnik</a:t>
            </a:r>
            <a:r>
              <a:rPr lang="en-US" dirty="0">
                <a:effectLst/>
              </a:rPr>
              <a:t> because of it's requirements to be a simple, reliable space system</a:t>
            </a:r>
            <a:r>
              <a:rPr lang="en-US" dirty="0" smtClean="0">
                <a:effectLst/>
              </a:rPr>
              <a:t>.</a:t>
            </a:r>
            <a:endParaRPr lang="en-US" dirty="0"/>
          </a:p>
          <a:p>
            <a:endParaRPr lang="en-US" dirty="0"/>
          </a:p>
          <a:p>
            <a:endParaRPr lang="en-US" dirty="0"/>
          </a:p>
        </p:txBody>
      </p:sp>
      <p:pic>
        <p:nvPicPr>
          <p:cNvPr id="10" name="Picture 3"/>
          <p:cNvPicPr>
            <a:picLocks noGrp="1"/>
          </p:cNvPicPr>
          <p:nvPr>
            <p:ph sz="quarter" idx="4"/>
          </p:nvPr>
        </p:nvPicPr>
        <p:blipFill>
          <a:blip r:embed="rId3"/>
          <a:stretch>
            <a:fillRect/>
          </a:stretch>
        </p:blipFill>
        <p:spPr>
          <a:xfrm>
            <a:off x="4763747" y="2034005"/>
            <a:ext cx="3351540" cy="3569390"/>
          </a:xfrm>
          <a:prstGeom prst="rect">
            <a:avLst/>
          </a:prstGeom>
        </p:spPr>
      </p:pic>
    </p:spTree>
  </p:cSld>
  <p:clrMapOvr>
    <a:masterClrMapping/>
  </p:clrMapOvr>
  <p:timing>
    <p:tnLst>
      <p:par>
        <p:cTn id="1" dur="indefinite" restart="never" nodeType="tmRoot">
          <p:childTnLst>
            <p:seq>
              <p:cTn id="2" nodeType="mainSeq">
                <p:childTnLst>
                  <p:par>
                    <p:cTn id="3"/>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Schematic – MCU</a:t>
            </a:r>
            <a:endParaRPr lang="en-US" dirty="0"/>
          </a:p>
        </p:txBody>
      </p:sp>
      <p:pic>
        <p:nvPicPr>
          <p:cNvPr id="4" name="Content Placeholder 3"/>
          <p:cNvPicPr>
            <a:picLocks noGrp="1" noChangeAspect="1"/>
          </p:cNvPicPr>
          <p:nvPr>
            <p:ph idx="1"/>
          </p:nvPr>
        </p:nvPicPr>
        <p:blipFill>
          <a:blip r:embed="rId2"/>
          <a:stretch>
            <a:fillRect/>
          </a:stretch>
        </p:blipFill>
        <p:spPr>
          <a:xfrm>
            <a:off x="1770257" y="1580050"/>
            <a:ext cx="5595500" cy="4995983"/>
          </a:xfrm>
          <a:prstGeom prst="rect">
            <a:avLst/>
          </a:prstGeom>
        </p:spPr>
      </p:pic>
    </p:spTree>
    <p:extLst>
      <p:ext uri="{BB962C8B-B14F-4D97-AF65-F5344CB8AC3E}">
        <p14:creationId xmlns:p14="http://schemas.microsoft.com/office/powerpoint/2010/main" val="28598731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Schematic – SPI Cache/MCU LDO</a:t>
            </a:r>
            <a:endParaRPr lang="en-US" dirty="0"/>
          </a:p>
        </p:txBody>
      </p:sp>
      <p:pic>
        <p:nvPicPr>
          <p:cNvPr id="4" name="Content Placeholder 3"/>
          <p:cNvPicPr>
            <a:picLocks noGrp="1" noChangeAspect="1"/>
          </p:cNvPicPr>
          <p:nvPr>
            <p:ph idx="1"/>
          </p:nvPr>
        </p:nvPicPr>
        <p:blipFill>
          <a:blip r:embed="rId2"/>
          <a:stretch>
            <a:fillRect/>
          </a:stretch>
        </p:blipFill>
        <p:spPr>
          <a:xfrm>
            <a:off x="1506340" y="1580050"/>
            <a:ext cx="6123333" cy="4704059"/>
          </a:xfrm>
          <a:prstGeom prst="rect">
            <a:avLst/>
          </a:prstGeom>
        </p:spPr>
      </p:pic>
    </p:spTree>
    <p:extLst>
      <p:ext uri="{BB962C8B-B14F-4D97-AF65-F5344CB8AC3E}">
        <p14:creationId xmlns:p14="http://schemas.microsoft.com/office/powerpoint/2010/main" val="34143242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Schematic – Debug Pins</a:t>
            </a:r>
            <a:endParaRPr lang="en-US" dirty="0"/>
          </a:p>
        </p:txBody>
      </p:sp>
      <p:pic>
        <p:nvPicPr>
          <p:cNvPr id="4" name="Content Placeholder 3"/>
          <p:cNvPicPr>
            <a:picLocks noGrp="1" noChangeAspect="1"/>
          </p:cNvPicPr>
          <p:nvPr>
            <p:ph idx="1"/>
          </p:nvPr>
        </p:nvPicPr>
        <p:blipFill>
          <a:blip r:embed="rId2"/>
          <a:stretch>
            <a:fillRect/>
          </a:stretch>
        </p:blipFill>
        <p:spPr>
          <a:xfrm>
            <a:off x="1128104" y="1731963"/>
            <a:ext cx="6879854" cy="4059237"/>
          </a:xfrm>
          <a:prstGeom prst="rect">
            <a:avLst/>
          </a:prstGeom>
        </p:spPr>
      </p:pic>
    </p:spTree>
    <p:extLst>
      <p:ext uri="{BB962C8B-B14F-4D97-AF65-F5344CB8AC3E}">
        <p14:creationId xmlns:p14="http://schemas.microsoft.com/office/powerpoint/2010/main" val="5400776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Shape 1"/>
          <p:cNvSpPr txBox="1"/>
          <p:nvPr/>
        </p:nvSpPr>
        <p:spPr>
          <a:xfrm>
            <a:off x="0" y="14760"/>
            <a:ext cx="9136440" cy="1236600"/>
          </a:xfrm>
          <a:prstGeom prst="rect">
            <a:avLst/>
          </a:prstGeom>
        </p:spPr>
        <p:txBody>
          <a:bodyPr anchor="ctr"/>
          <a:lstStyle/>
          <a:p>
            <a:pPr algn="ctr">
              <a:lnSpc>
                <a:spcPct val="100000"/>
              </a:lnSpc>
            </a:pPr>
            <a:endParaRPr dirty="0"/>
          </a:p>
        </p:txBody>
      </p:sp>
      <p:sp>
        <p:nvSpPr>
          <p:cNvPr id="2" name="Title 1"/>
          <p:cNvSpPr>
            <a:spLocks noGrp="1"/>
          </p:cNvSpPr>
          <p:nvPr>
            <p:ph type="title"/>
          </p:nvPr>
        </p:nvSpPr>
        <p:spPr>
          <a:xfrm>
            <a:off x="685346" y="116114"/>
            <a:ext cx="7765322" cy="970450"/>
          </a:xfrm>
        </p:spPr>
        <p:txBody>
          <a:bodyPr>
            <a:normAutofit/>
          </a:bodyPr>
          <a:lstStyle/>
          <a:p>
            <a:pPr>
              <a:lnSpc>
                <a:spcPct val="100000"/>
              </a:lnSpc>
            </a:pPr>
            <a:r>
              <a:rPr lang="en-US" dirty="0" smtClean="0"/>
              <a:t>Board Layout (LGR)</a:t>
            </a:r>
            <a:endParaRPr lang="en-US" dirty="0"/>
          </a:p>
        </p:txBody>
      </p:sp>
      <p:pic>
        <p:nvPicPr>
          <p:cNvPr id="3" name="Picture 2"/>
          <p:cNvPicPr>
            <a:picLocks noChangeAspect="1"/>
          </p:cNvPicPr>
          <p:nvPr/>
        </p:nvPicPr>
        <p:blipFill>
          <a:blip r:embed="rId3"/>
          <a:stretch>
            <a:fillRect/>
          </a:stretch>
        </p:blipFill>
        <p:spPr>
          <a:xfrm>
            <a:off x="1773351" y="1086564"/>
            <a:ext cx="5589312" cy="5637565"/>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 MCU/SPI Cache</a:t>
            </a:r>
            <a:endParaRPr lang="en-US" dirty="0"/>
          </a:p>
        </p:txBody>
      </p:sp>
      <p:pic>
        <p:nvPicPr>
          <p:cNvPr id="4" name="Content Placeholder 3"/>
          <p:cNvPicPr>
            <a:picLocks noGrp="1" noChangeAspect="1"/>
          </p:cNvPicPr>
          <p:nvPr>
            <p:ph idx="1"/>
          </p:nvPr>
        </p:nvPicPr>
        <p:blipFill>
          <a:blip r:embed="rId2"/>
          <a:stretch>
            <a:fillRect/>
          </a:stretch>
        </p:blipFill>
        <p:spPr>
          <a:xfrm>
            <a:off x="271248" y="1580050"/>
            <a:ext cx="8593517" cy="4282217"/>
          </a:xfrm>
          <a:prstGeom prst="rect">
            <a:avLst/>
          </a:prstGeom>
        </p:spPr>
      </p:pic>
    </p:spTree>
    <p:extLst>
      <p:ext uri="{BB962C8B-B14F-4D97-AF65-F5344CB8AC3E}">
        <p14:creationId xmlns:p14="http://schemas.microsoft.com/office/powerpoint/2010/main" val="34988354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 RF</a:t>
            </a:r>
            <a:endParaRPr lang="en-US" dirty="0"/>
          </a:p>
        </p:txBody>
      </p:sp>
      <p:pic>
        <p:nvPicPr>
          <p:cNvPr id="4" name="Content Placeholder 3"/>
          <p:cNvPicPr>
            <a:picLocks noGrp="1" noChangeAspect="1"/>
          </p:cNvPicPr>
          <p:nvPr>
            <p:ph idx="1"/>
          </p:nvPr>
        </p:nvPicPr>
        <p:blipFill>
          <a:blip r:embed="rId2"/>
          <a:stretch>
            <a:fillRect/>
          </a:stretch>
        </p:blipFill>
        <p:spPr>
          <a:xfrm>
            <a:off x="1450383" y="1580050"/>
            <a:ext cx="6235247" cy="4774854"/>
          </a:xfrm>
          <a:prstGeom prst="rect">
            <a:avLst/>
          </a:prstGeom>
        </p:spPr>
      </p:pic>
    </p:spTree>
    <p:extLst>
      <p:ext uri="{BB962C8B-B14F-4D97-AF65-F5344CB8AC3E}">
        <p14:creationId xmlns:p14="http://schemas.microsoft.com/office/powerpoint/2010/main" val="38859235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LGR Firmware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Drivers</a:t>
            </a:r>
          </a:p>
          <a:p>
            <a:pPr lvl="1"/>
            <a:r>
              <a:rPr lang="en-US" dirty="0" smtClean="0"/>
              <a:t>Clock</a:t>
            </a:r>
          </a:p>
          <a:p>
            <a:pPr lvl="1"/>
            <a:r>
              <a:rPr lang="en-US" dirty="0" smtClean="0"/>
              <a:t>GPIO</a:t>
            </a:r>
          </a:p>
          <a:p>
            <a:pPr lvl="1"/>
            <a:r>
              <a:rPr lang="en-US" dirty="0" smtClean="0"/>
              <a:t>SPI</a:t>
            </a:r>
          </a:p>
          <a:p>
            <a:pPr lvl="1"/>
            <a:r>
              <a:rPr lang="en-US" dirty="0" smtClean="0"/>
              <a:t>UART</a:t>
            </a:r>
          </a:p>
          <a:p>
            <a:pPr lvl="1"/>
            <a:r>
              <a:rPr lang="en-US" dirty="0" smtClean="0"/>
              <a:t>Transceiver</a:t>
            </a:r>
          </a:p>
          <a:p>
            <a:r>
              <a:rPr lang="en-US" dirty="0" smtClean="0"/>
              <a:t>Main loop</a:t>
            </a:r>
          </a:p>
          <a:p>
            <a:pPr lvl="1"/>
            <a:r>
              <a:rPr lang="en-US" dirty="0" smtClean="0"/>
              <a:t>RX/TX</a:t>
            </a:r>
          </a:p>
          <a:p>
            <a:pPr lvl="2"/>
            <a:r>
              <a:rPr lang="en-US" dirty="0" smtClean="0"/>
              <a:t>Uses SPI</a:t>
            </a:r>
          </a:p>
          <a:p>
            <a:pPr lvl="1"/>
            <a:r>
              <a:rPr lang="en-US" dirty="0" smtClean="0"/>
              <a:t>Print to UART</a:t>
            </a:r>
          </a:p>
          <a:p>
            <a:pPr lvl="1"/>
            <a:r>
              <a:rPr lang="en-US" dirty="0" smtClean="0"/>
              <a:t>Blink LEDs</a:t>
            </a:r>
          </a:p>
        </p:txBody>
      </p:sp>
    </p:spTree>
    <p:extLst>
      <p:ext uri="{BB962C8B-B14F-4D97-AF65-F5344CB8AC3E}">
        <p14:creationId xmlns:p14="http://schemas.microsoft.com/office/powerpoint/2010/main" val="15673994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LGR Testing</a:t>
            </a:r>
            <a:endParaRPr lang="en-US" dirty="0"/>
          </a:p>
        </p:txBody>
      </p:sp>
      <p:sp>
        <p:nvSpPr>
          <p:cNvPr id="3" name="Content Placeholder 2"/>
          <p:cNvSpPr>
            <a:spLocks noGrp="1"/>
          </p:cNvSpPr>
          <p:nvPr>
            <p:ph idx="1"/>
          </p:nvPr>
        </p:nvSpPr>
        <p:spPr/>
        <p:txBody>
          <a:bodyPr/>
          <a:lstStyle/>
          <a:p>
            <a:r>
              <a:rPr lang="en-US" dirty="0" smtClean="0"/>
              <a:t>Main Tests:</a:t>
            </a:r>
          </a:p>
          <a:p>
            <a:pPr lvl="1"/>
            <a:r>
              <a:rPr lang="en-US" dirty="0" smtClean="0"/>
              <a:t>Supply Range Test</a:t>
            </a:r>
          </a:p>
          <a:p>
            <a:pPr lvl="2"/>
            <a:r>
              <a:rPr lang="en-US" dirty="0" smtClean="0"/>
              <a:t>Ensure radio works over variable range from 3-5 V</a:t>
            </a:r>
          </a:p>
          <a:p>
            <a:pPr lvl="1"/>
            <a:r>
              <a:rPr lang="en-US" dirty="0" smtClean="0"/>
              <a:t>Filter Tests</a:t>
            </a:r>
          </a:p>
          <a:p>
            <a:pPr lvl="2"/>
            <a:r>
              <a:rPr lang="en-US" dirty="0" smtClean="0"/>
              <a:t>Practicum filters</a:t>
            </a:r>
          </a:p>
          <a:p>
            <a:pPr lvl="1"/>
            <a:r>
              <a:rPr lang="en-US" dirty="0" smtClean="0"/>
              <a:t>Radio Test</a:t>
            </a:r>
          </a:p>
          <a:p>
            <a:pPr lvl="2"/>
            <a:r>
              <a:rPr lang="en-US" dirty="0" smtClean="0"/>
              <a:t>Confirms radio is capable of transmitting and receiving</a:t>
            </a:r>
          </a:p>
          <a:p>
            <a:pPr lvl="1"/>
            <a:r>
              <a:rPr lang="en-US" dirty="0" smtClean="0"/>
              <a:t>Functionality Test</a:t>
            </a:r>
          </a:p>
          <a:p>
            <a:pPr lvl="2"/>
            <a:r>
              <a:rPr lang="en-US" dirty="0" smtClean="0"/>
              <a:t>Confirms radio transmission </a:t>
            </a:r>
            <a:r>
              <a:rPr lang="en-US" dirty="0" smtClean="0"/>
              <a:t>distance</a:t>
            </a:r>
            <a:endParaRPr lang="en-US" dirty="0"/>
          </a:p>
        </p:txBody>
      </p:sp>
    </p:spTree>
    <p:extLst>
      <p:ext uri="{BB962C8B-B14F-4D97-AF65-F5344CB8AC3E}">
        <p14:creationId xmlns:p14="http://schemas.microsoft.com/office/powerpoint/2010/main" val="22474929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LGR – Supply Range Test</a:t>
            </a:r>
            <a:endParaRPr lang="en-US" dirty="0"/>
          </a:p>
        </p:txBody>
      </p:sp>
      <p:pic>
        <p:nvPicPr>
          <p:cNvPr id="4" name="Content Placeholder 3"/>
          <p:cNvPicPr>
            <a:picLocks noGrp="1" noChangeAspect="1"/>
          </p:cNvPicPr>
          <p:nvPr>
            <p:ph idx="1"/>
          </p:nvPr>
        </p:nvPicPr>
        <p:blipFill>
          <a:blip r:embed="rId2"/>
          <a:stretch>
            <a:fillRect/>
          </a:stretch>
        </p:blipFill>
        <p:spPr>
          <a:xfrm>
            <a:off x="2354858" y="1580050"/>
            <a:ext cx="4426298" cy="5124845"/>
          </a:xfrm>
          <a:prstGeom prst="rect">
            <a:avLst/>
          </a:prstGeom>
        </p:spPr>
      </p:pic>
    </p:spTree>
    <p:extLst>
      <p:ext uri="{BB962C8B-B14F-4D97-AF65-F5344CB8AC3E}">
        <p14:creationId xmlns:p14="http://schemas.microsoft.com/office/powerpoint/2010/main" val="6733365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 Measurements</a:t>
            </a:r>
            <a:endParaRPr lang="en-US" dirty="0"/>
          </a:p>
        </p:txBody>
      </p:sp>
      <p:pic>
        <p:nvPicPr>
          <p:cNvPr id="2050" name="Picture 2" descr="https://lh4.googleusercontent.com/-n8P4ypOyf-Y/Vmkdjm1oZKI/AAAAAAAAAGU/w_fOyuoI3ok/w1986-h1490-no/2015-12-09.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575623" y="1737722"/>
            <a:ext cx="5984768" cy="4490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1421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lstStyle/>
          <a:p>
            <a:r>
              <a:rPr lang="en-US" dirty="0" smtClean="0"/>
              <a:t>Launch Oregon’s first </a:t>
            </a:r>
            <a:r>
              <a:rPr lang="en-US" dirty="0">
                <a:effectLst/>
              </a:rPr>
              <a:t>s</a:t>
            </a:r>
            <a:r>
              <a:rPr lang="en-US" dirty="0" smtClean="0">
                <a:effectLst/>
              </a:rPr>
              <a:t>mall </a:t>
            </a:r>
            <a:r>
              <a:rPr lang="en-US" dirty="0">
                <a:effectLst/>
              </a:rPr>
              <a:t>educational </a:t>
            </a:r>
            <a:r>
              <a:rPr lang="en-US" dirty="0" smtClean="0">
                <a:effectLst/>
              </a:rPr>
              <a:t>satellite (aka CubeSat)</a:t>
            </a:r>
          </a:p>
          <a:p>
            <a:endParaRPr lang="en-US" dirty="0">
              <a:effectLst/>
            </a:endParaRPr>
          </a:p>
          <a:p>
            <a:endParaRPr lang="en-US" dirty="0" smtClean="0">
              <a:effectLst/>
            </a:endParaRPr>
          </a:p>
          <a:p>
            <a:endParaRPr lang="en-US" dirty="0">
              <a:effectLst/>
            </a:endParaRPr>
          </a:p>
          <a:p>
            <a:endParaRPr lang="en-US" dirty="0" smtClean="0">
              <a:effectLst/>
            </a:endParaRPr>
          </a:p>
          <a:p>
            <a:endParaRPr lang="en-US" dirty="0">
              <a:effectLst/>
            </a:endParaRPr>
          </a:p>
          <a:p>
            <a:r>
              <a:rPr lang="en-US" dirty="0" smtClean="0">
                <a:effectLst/>
              </a:rPr>
              <a:t>Build the first and most important avionics modules for the </a:t>
            </a:r>
            <a:r>
              <a:rPr lang="en-US" dirty="0" err="1" smtClean="0">
                <a:effectLst/>
              </a:rPr>
              <a:t>CubeSat</a:t>
            </a:r>
            <a:endParaRPr lang="en-US" dirty="0" smtClean="0">
              <a:effectLst/>
            </a:endParaRPr>
          </a:p>
          <a:p>
            <a:r>
              <a:rPr lang="en-US" dirty="0" smtClean="0">
                <a:effectLst/>
              </a:rPr>
              <a:t>NASA programs blah </a:t>
            </a:r>
            <a:r>
              <a:rPr lang="en-US" dirty="0" err="1" smtClean="0">
                <a:effectLst/>
              </a:rPr>
              <a:t>blah</a:t>
            </a:r>
            <a:endParaRPr lang="en-US" dirty="0"/>
          </a:p>
        </p:txBody>
      </p:sp>
      <p:pic>
        <p:nvPicPr>
          <p:cNvPr id="8" name="Picture 7"/>
          <p:cNvPicPr>
            <a:picLocks noChangeAspect="1"/>
          </p:cNvPicPr>
          <p:nvPr/>
        </p:nvPicPr>
        <p:blipFill>
          <a:blip r:embed="rId2"/>
          <a:stretch>
            <a:fillRect/>
          </a:stretch>
        </p:blipFill>
        <p:spPr>
          <a:xfrm>
            <a:off x="1591444" y="2518333"/>
            <a:ext cx="5953125" cy="1590675"/>
          </a:xfrm>
          <a:prstGeom prst="rect">
            <a:avLst/>
          </a:prstGeom>
        </p:spPr>
      </p:pic>
    </p:spTree>
    <p:extLst>
      <p:ext uri="{BB962C8B-B14F-4D97-AF65-F5344CB8AC3E}">
        <p14:creationId xmlns:p14="http://schemas.microsoft.com/office/powerpoint/2010/main" val="18984487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LGR - Radio Test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04244"/>
            <a:ext cx="9144000" cy="1449511"/>
          </a:xfrm>
          <a:prstGeom prst="rect">
            <a:avLst/>
          </a:prstGeom>
        </p:spPr>
      </p:pic>
    </p:spTree>
    <p:extLst>
      <p:ext uri="{BB962C8B-B14F-4D97-AF65-F5344CB8AC3E}">
        <p14:creationId xmlns:p14="http://schemas.microsoft.com/office/powerpoint/2010/main" val="4509193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Controller (SC)</a:t>
            </a:r>
            <a:endParaRPr lang="en-US" dirty="0"/>
          </a:p>
        </p:txBody>
      </p:sp>
      <p:sp>
        <p:nvSpPr>
          <p:cNvPr id="3" name="Content Placeholder 2"/>
          <p:cNvSpPr>
            <a:spLocks noGrp="1"/>
          </p:cNvSpPr>
          <p:nvPr>
            <p:ph idx="1"/>
          </p:nvPr>
        </p:nvSpPr>
        <p:spPr/>
        <p:txBody>
          <a:bodyPr/>
          <a:lstStyle/>
          <a:p>
            <a:r>
              <a:rPr lang="en-US" dirty="0"/>
              <a:t>Definition</a:t>
            </a:r>
          </a:p>
          <a:p>
            <a:r>
              <a:rPr lang="en-US" dirty="0"/>
              <a:t>Purpose</a:t>
            </a:r>
          </a:p>
          <a:p>
            <a:r>
              <a:rPr lang="en-US" dirty="0"/>
              <a:t>Main contributors</a:t>
            </a:r>
          </a:p>
          <a:p>
            <a:r>
              <a:rPr lang="en-US" dirty="0"/>
              <a:t>Requirements</a:t>
            </a:r>
          </a:p>
          <a:p>
            <a:r>
              <a:rPr lang="en-US" dirty="0"/>
              <a:t>Block Diagram</a:t>
            </a:r>
          </a:p>
          <a:p>
            <a:r>
              <a:rPr lang="en-US" dirty="0"/>
              <a:t>Schematic</a:t>
            </a:r>
          </a:p>
          <a:p>
            <a:r>
              <a:rPr lang="en-US" dirty="0"/>
              <a:t>Layout</a:t>
            </a:r>
          </a:p>
          <a:p>
            <a:r>
              <a:rPr lang="en-US" dirty="0"/>
              <a:t>Firmware</a:t>
            </a:r>
          </a:p>
          <a:p>
            <a:r>
              <a:rPr lang="en-US" dirty="0"/>
              <a:t>Testing Results</a:t>
            </a:r>
          </a:p>
        </p:txBody>
      </p:sp>
    </p:spTree>
    <p:extLst>
      <p:ext uri="{BB962C8B-B14F-4D97-AF65-F5344CB8AC3E}">
        <p14:creationId xmlns:p14="http://schemas.microsoft.com/office/powerpoint/2010/main" val="17184479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Purpose</a:t>
            </a:r>
            <a:endParaRPr lang="en-US" dirty="0"/>
          </a:p>
        </p:txBody>
      </p:sp>
      <p:sp>
        <p:nvSpPr>
          <p:cNvPr id="3" name="Content Placeholder 2"/>
          <p:cNvSpPr>
            <a:spLocks noGrp="1"/>
          </p:cNvSpPr>
          <p:nvPr>
            <p:ph idx="1"/>
          </p:nvPr>
        </p:nvSpPr>
        <p:spPr/>
        <p:txBody>
          <a:bodyPr/>
          <a:lstStyle/>
          <a:p>
            <a:r>
              <a:rPr lang="en-US" dirty="0"/>
              <a:t>The System Controller is entrusted to perform two main tasks that are essential to the success of the CubeSat. These include the task of system monitor (watchdog) and the task of power </a:t>
            </a:r>
            <a:r>
              <a:rPr lang="en-US" dirty="0" smtClean="0"/>
              <a:t>management</a:t>
            </a:r>
            <a:r>
              <a:rPr lang="en-US" dirty="0" smtClean="0"/>
              <a:t>.</a:t>
            </a:r>
          </a:p>
          <a:p>
            <a:r>
              <a:rPr lang="en-US" dirty="0"/>
              <a:t>The System Controller is the second of the two boards completed for the Sputnik C3 Capstone. It contains an ATMega128 microcontroller, optical isolation between itself and the LGR and FC boards, and the power management circuitry for the system.</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6905" y="4269988"/>
            <a:ext cx="2795331" cy="2217266"/>
          </a:xfrm>
          <a:prstGeom prst="rect">
            <a:avLst/>
          </a:prstGeom>
        </p:spPr>
      </p:pic>
    </p:spTree>
    <p:extLst>
      <p:ext uri="{BB962C8B-B14F-4D97-AF65-F5344CB8AC3E}">
        <p14:creationId xmlns:p14="http://schemas.microsoft.com/office/powerpoint/2010/main" val="17555552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 Diagram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6226" y="3152402"/>
            <a:ext cx="6563561" cy="1946819"/>
          </a:xfrm>
        </p:spPr>
      </p:pic>
    </p:spTree>
    <p:extLst>
      <p:ext uri="{BB962C8B-B14F-4D97-AF65-F5344CB8AC3E}">
        <p14:creationId xmlns:p14="http://schemas.microsoft.com/office/powerpoint/2010/main" val="21696922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Shape 1"/>
          <p:cNvSpPr txBox="1"/>
          <p:nvPr/>
        </p:nvSpPr>
        <p:spPr>
          <a:xfrm>
            <a:off x="-333829" y="-246735"/>
            <a:ext cx="9666515" cy="1454553"/>
          </a:xfrm>
          <a:prstGeom prst="rect">
            <a:avLst/>
          </a:prstGeom>
          <a:noFill/>
        </p:spPr>
        <p:txBody>
          <a:bodyPr anchor="ctr"/>
          <a:lstStyle/>
          <a:p>
            <a:pPr algn="ctr">
              <a:lnSpc>
                <a:spcPct val="100000"/>
              </a:lnSpc>
            </a:pPr>
            <a:endParaRPr dirty="0"/>
          </a:p>
        </p:txBody>
      </p:sp>
      <p:sp>
        <p:nvSpPr>
          <p:cNvPr id="2" name="Title 1"/>
          <p:cNvSpPr>
            <a:spLocks noGrp="1"/>
          </p:cNvSpPr>
          <p:nvPr>
            <p:ph type="title"/>
          </p:nvPr>
        </p:nvSpPr>
        <p:spPr>
          <a:xfrm>
            <a:off x="685346" y="-246735"/>
            <a:ext cx="7765322" cy="970450"/>
          </a:xfrm>
        </p:spPr>
        <p:txBody>
          <a:bodyPr>
            <a:normAutofit/>
          </a:bodyPr>
          <a:lstStyle/>
          <a:p>
            <a:pPr>
              <a:lnSpc>
                <a:spcPct val="100000"/>
              </a:lnSpc>
            </a:pPr>
            <a:r>
              <a:rPr lang="en-US" dirty="0" smtClean="0"/>
              <a:t>Implementation – SC Schematic</a:t>
            </a:r>
            <a:endParaRPr lang="en-US" dirty="0"/>
          </a:p>
        </p:txBody>
      </p:sp>
      <p:pic>
        <p:nvPicPr>
          <p:cNvPr id="15" name="Content Placeholder 1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07152" y="866990"/>
            <a:ext cx="7521710" cy="5816880"/>
          </a:xfrm>
        </p:spPr>
      </p:pic>
    </p:spTree>
    <p:extLst>
      <p:ext uri="{BB962C8B-B14F-4D97-AF65-F5344CB8AC3E}">
        <p14:creationId xmlns:p14="http://schemas.microsoft.com/office/powerpoint/2010/main" val="120785523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Implementation – </a:t>
            </a:r>
            <a:r>
              <a:rPr lang="en-US" dirty="0" err="1" smtClean="0"/>
              <a:t>Optoisolator</a:t>
            </a:r>
            <a:r>
              <a:rPr lang="en-US" dirty="0" smtClean="0"/>
              <a:t> </a:t>
            </a:r>
            <a:r>
              <a:rPr lang="en-US" dirty="0"/>
              <a:t>Schematic</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1892" y="1731963"/>
            <a:ext cx="8295503" cy="4668837"/>
          </a:xfrm>
        </p:spPr>
      </p:pic>
    </p:spTree>
    <p:extLst>
      <p:ext uri="{BB962C8B-B14F-4D97-AF65-F5344CB8AC3E}">
        <p14:creationId xmlns:p14="http://schemas.microsoft.com/office/powerpoint/2010/main" val="333757864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Implementation </a:t>
            </a:r>
            <a:r>
              <a:rPr lang="en-US" dirty="0" smtClean="0"/>
              <a:t>– </a:t>
            </a:r>
            <a:r>
              <a:rPr lang="en-US" dirty="0" err="1" smtClean="0"/>
              <a:t>eFuse</a:t>
            </a:r>
            <a:r>
              <a:rPr lang="en-US" dirty="0" smtClean="0"/>
              <a:t> </a:t>
            </a:r>
            <a:r>
              <a:rPr lang="en-US" dirty="0" smtClean="0"/>
              <a:t>Schematic</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2995" y="1672282"/>
            <a:ext cx="8798009" cy="3583459"/>
          </a:xfrm>
        </p:spPr>
      </p:pic>
    </p:spTree>
    <p:extLst>
      <p:ext uri="{BB962C8B-B14F-4D97-AF65-F5344CB8AC3E}">
        <p14:creationId xmlns:p14="http://schemas.microsoft.com/office/powerpoint/2010/main" val="251050198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Shape 1"/>
          <p:cNvSpPr txBox="1"/>
          <p:nvPr/>
        </p:nvSpPr>
        <p:spPr>
          <a:xfrm>
            <a:off x="0" y="14760"/>
            <a:ext cx="9136440" cy="1236600"/>
          </a:xfrm>
          <a:prstGeom prst="rect">
            <a:avLst/>
          </a:prstGeom>
        </p:spPr>
        <p:txBody>
          <a:bodyPr anchor="ctr"/>
          <a:lstStyle/>
          <a:p>
            <a:pPr algn="ctr">
              <a:lnSpc>
                <a:spcPct val="100000"/>
              </a:lnSpc>
            </a:pPr>
            <a:endParaRPr dirty="0"/>
          </a:p>
        </p:txBody>
      </p:sp>
      <p:sp>
        <p:nvSpPr>
          <p:cNvPr id="2" name="Title 1"/>
          <p:cNvSpPr>
            <a:spLocks noGrp="1"/>
          </p:cNvSpPr>
          <p:nvPr>
            <p:ph type="title"/>
          </p:nvPr>
        </p:nvSpPr>
        <p:spPr>
          <a:xfrm>
            <a:off x="685346" y="116114"/>
            <a:ext cx="7765322" cy="970450"/>
          </a:xfrm>
        </p:spPr>
        <p:txBody>
          <a:bodyPr>
            <a:normAutofit/>
          </a:bodyPr>
          <a:lstStyle/>
          <a:p>
            <a:pPr>
              <a:lnSpc>
                <a:spcPct val="100000"/>
              </a:lnSpc>
            </a:pPr>
            <a:r>
              <a:rPr lang="en-US" dirty="0" smtClean="0"/>
              <a:t>Board Layout (SC)</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1488" y="1352714"/>
            <a:ext cx="4933038" cy="4989095"/>
          </a:xfrm>
          <a:prstGeom prst="rect">
            <a:avLst/>
          </a:prstGeom>
        </p:spPr>
      </p:pic>
    </p:spTree>
    <p:extLst>
      <p:ext uri="{BB962C8B-B14F-4D97-AF65-F5344CB8AC3E}">
        <p14:creationId xmlns:p14="http://schemas.microsoft.com/office/powerpoint/2010/main" val="136837329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Controller </a:t>
            </a:r>
            <a:r>
              <a:rPr lang="en-US" dirty="0" smtClean="0"/>
              <a:t>Firmware</a:t>
            </a:r>
            <a:endParaRPr lang="en-US" dirty="0"/>
          </a:p>
        </p:txBody>
      </p:sp>
      <p:sp>
        <p:nvSpPr>
          <p:cNvPr id="3" name="Content Placeholder 2"/>
          <p:cNvSpPr>
            <a:spLocks noGrp="1"/>
          </p:cNvSpPr>
          <p:nvPr>
            <p:ph idx="1"/>
          </p:nvPr>
        </p:nvSpPr>
        <p:spPr/>
        <p:txBody>
          <a:bodyPr>
            <a:normAutofit lnSpcReduction="10000"/>
          </a:bodyPr>
          <a:lstStyle/>
          <a:p>
            <a:r>
              <a:rPr lang="en-US" dirty="0" err="1" smtClean="0"/>
              <a:t>ATMega</a:t>
            </a:r>
            <a:r>
              <a:rPr lang="en-US" dirty="0" smtClean="0"/>
              <a:t> microcontrollers have a very developed driver ecosystem </a:t>
            </a:r>
          </a:p>
          <a:p>
            <a:r>
              <a:rPr lang="en-US" dirty="0" smtClean="0"/>
              <a:t>The </a:t>
            </a:r>
            <a:r>
              <a:rPr lang="en-US" dirty="0" smtClean="0"/>
              <a:t>system </a:t>
            </a:r>
            <a:r>
              <a:rPr lang="en-US" dirty="0"/>
              <a:t>c</a:t>
            </a:r>
            <a:r>
              <a:rPr lang="en-US" dirty="0" smtClean="0"/>
              <a:t>ontroller listens on UART and I2C for status updates from the payload, LGR, and power system</a:t>
            </a:r>
          </a:p>
          <a:p>
            <a:r>
              <a:rPr lang="en-US" dirty="0" smtClean="0"/>
              <a:t>If there is an error with </a:t>
            </a:r>
            <a:r>
              <a:rPr lang="en-US" dirty="0" smtClean="0"/>
              <a:t>module, </a:t>
            </a:r>
            <a:r>
              <a:rPr lang="en-US" dirty="0" smtClean="0"/>
              <a:t>possibly due to a radiation latch-up event, the system controller can power cycle each subsystem individually</a:t>
            </a:r>
            <a:endParaRPr lang="en-US" dirty="0"/>
          </a:p>
          <a:p>
            <a:pPr lvl="1"/>
            <a:r>
              <a:rPr lang="en-US" dirty="0" smtClean="0"/>
              <a:t>If the power system needs to be reset, the system controller is powered by the on-board super capacitor. This can power the system controller for 15-30 seconds</a:t>
            </a:r>
          </a:p>
          <a:p>
            <a:r>
              <a:rPr lang="en-US" dirty="0" smtClean="0"/>
              <a:t>When the system controller listens to the LGR it will also recognize commands sent from the ground station and execute them</a:t>
            </a:r>
          </a:p>
        </p:txBody>
      </p:sp>
    </p:spTree>
    <p:extLst>
      <p:ext uri="{BB962C8B-B14F-4D97-AF65-F5344CB8AC3E}">
        <p14:creationId xmlns:p14="http://schemas.microsoft.com/office/powerpoint/2010/main" val="288985437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 Testing</a:t>
            </a:r>
            <a:endParaRPr lang="en-US" dirty="0"/>
          </a:p>
        </p:txBody>
      </p:sp>
      <p:sp>
        <p:nvSpPr>
          <p:cNvPr id="3" name="Content Placeholder 2"/>
          <p:cNvSpPr>
            <a:spLocks noGrp="1"/>
          </p:cNvSpPr>
          <p:nvPr>
            <p:ph idx="1"/>
          </p:nvPr>
        </p:nvSpPr>
        <p:spPr/>
        <p:txBody>
          <a:bodyPr/>
          <a:lstStyle/>
          <a:p>
            <a:r>
              <a:rPr lang="en-US" dirty="0" smtClean="0"/>
              <a:t>Add SC testing video</a:t>
            </a:r>
            <a:endParaRPr lang="en-US" dirty="0"/>
          </a:p>
        </p:txBody>
      </p:sp>
    </p:spTree>
    <p:extLst>
      <p:ext uri="{BB962C8B-B14F-4D97-AF65-F5344CB8AC3E}">
        <p14:creationId xmlns:p14="http://schemas.microsoft.com/office/powerpoint/2010/main" val="839046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0" y="14760"/>
            <a:ext cx="9136440" cy="1236600"/>
          </a:xfrm>
          <a:prstGeom prst="rect">
            <a:avLst/>
          </a:prstGeom>
        </p:spPr>
        <p:txBody>
          <a:bodyPr anchor="ctr"/>
          <a:lstStyle/>
          <a:p>
            <a:pPr algn="ctr">
              <a:lnSpc>
                <a:spcPct val="100000"/>
              </a:lnSpc>
            </a:pPr>
            <a:endParaRPr dirty="0"/>
          </a:p>
        </p:txBody>
      </p:sp>
      <p:sp>
        <p:nvSpPr>
          <p:cNvPr id="91" name="TextShape 2"/>
          <p:cNvSpPr txBox="1"/>
          <p:nvPr/>
        </p:nvSpPr>
        <p:spPr>
          <a:xfrm>
            <a:off x="457200" y="1828800"/>
            <a:ext cx="8381520" cy="4068720"/>
          </a:xfrm>
          <a:prstGeom prst="rect">
            <a:avLst/>
          </a:prstGeom>
        </p:spPr>
        <p:txBody>
          <a:bodyPr/>
          <a:lstStyle/>
          <a:p>
            <a:pPr>
              <a:lnSpc>
                <a:spcPct val="100000"/>
              </a:lnSpc>
            </a:pPr>
            <a:endParaRPr dirty="0"/>
          </a:p>
        </p:txBody>
      </p:sp>
      <p:sp>
        <p:nvSpPr>
          <p:cNvPr id="2" name="Title 1"/>
          <p:cNvSpPr>
            <a:spLocks noGrp="1"/>
          </p:cNvSpPr>
          <p:nvPr>
            <p:ph type="title"/>
          </p:nvPr>
        </p:nvSpPr>
        <p:spPr/>
        <p:txBody>
          <a:bodyPr>
            <a:normAutofit/>
          </a:bodyPr>
          <a:lstStyle/>
          <a:p>
            <a:r>
              <a:rPr lang="en-US" dirty="0" smtClean="0"/>
              <a:t>Objective</a:t>
            </a:r>
            <a:endParaRPr lang="en-US" dirty="0"/>
          </a:p>
        </p:txBody>
      </p:sp>
      <p:sp>
        <p:nvSpPr>
          <p:cNvPr id="3" name="Content Placeholder 2"/>
          <p:cNvSpPr>
            <a:spLocks noGrp="1"/>
          </p:cNvSpPr>
          <p:nvPr>
            <p:ph idx="1"/>
          </p:nvPr>
        </p:nvSpPr>
        <p:spPr/>
        <p:txBody>
          <a:bodyPr/>
          <a:lstStyle/>
          <a:p>
            <a:pPr>
              <a:lnSpc>
                <a:spcPct val="100000"/>
              </a:lnSpc>
              <a:buFont typeface="Arial"/>
              <a:buChar char="•"/>
            </a:pPr>
            <a:r>
              <a:rPr lang="en-US" dirty="0">
                <a:effectLst/>
              </a:rPr>
              <a:t>R</a:t>
            </a:r>
            <a:r>
              <a:rPr lang="en-US" dirty="0" smtClean="0">
                <a:effectLst/>
              </a:rPr>
              <a:t>apidly prototype C3 Module that can</a:t>
            </a:r>
          </a:p>
          <a:p>
            <a:pPr lvl="1">
              <a:buFont typeface="Arial"/>
              <a:buChar char="•"/>
            </a:pPr>
            <a:r>
              <a:rPr lang="en-US" dirty="0" smtClean="0">
                <a:effectLst/>
              </a:rPr>
              <a:t>Handle long </a:t>
            </a:r>
            <a:r>
              <a:rPr lang="en-US" dirty="0">
                <a:effectLst/>
              </a:rPr>
              <a:t>distance RF communications to and from a </a:t>
            </a:r>
            <a:r>
              <a:rPr lang="en-US" dirty="0" smtClean="0">
                <a:effectLst/>
              </a:rPr>
              <a:t>Low </a:t>
            </a:r>
            <a:r>
              <a:rPr lang="en-US" dirty="0">
                <a:effectLst/>
              </a:rPr>
              <a:t>Earth </a:t>
            </a:r>
            <a:r>
              <a:rPr lang="en-US" dirty="0" smtClean="0">
                <a:effectLst/>
              </a:rPr>
              <a:t>Orbit</a:t>
            </a:r>
          </a:p>
          <a:p>
            <a:pPr lvl="1">
              <a:buFont typeface="Arial"/>
              <a:buChar char="•"/>
            </a:pPr>
            <a:r>
              <a:rPr lang="en-US" dirty="0">
                <a:effectLst/>
              </a:rPr>
              <a:t>Controlling and communicating with a payload that is housed within the CubeSat</a:t>
            </a:r>
          </a:p>
          <a:p>
            <a:pPr lvl="1">
              <a:buFont typeface="Arial"/>
              <a:buChar char="•"/>
            </a:pPr>
            <a:endParaRPr lang="en-US" dirty="0">
              <a:effectLst/>
            </a:endParaRPr>
          </a:p>
          <a:p>
            <a:pPr lvl="1">
              <a:buFont typeface="Arial"/>
              <a:buChar char="•"/>
            </a:pPr>
            <a:endParaRPr lang="en-US" dirty="0"/>
          </a:p>
          <a:p>
            <a:pPr marL="36900" indent="0">
              <a:buNone/>
            </a:pPr>
            <a:endParaRPr lang="en-US" dirty="0"/>
          </a:p>
        </p:txBody>
      </p:sp>
    </p:spTree>
  </p:cSld>
  <p:clrMapOvr>
    <a:masterClrMapping/>
  </p:clrMapOvr>
  <p:timing>
    <p:tnLst>
      <p:par>
        <p:cTn id="1" dur="indefinite" restart="never" nodeType="tmRoot">
          <p:childTnLst>
            <p:seq>
              <p:cTn id="2" nodeType="mainSeq">
                <p:childTnLst>
                  <p:par>
                    <p:cTn id="3"/>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extShape 1"/>
          <p:cNvSpPr txBox="1"/>
          <p:nvPr/>
        </p:nvSpPr>
        <p:spPr>
          <a:xfrm>
            <a:off x="0" y="14760"/>
            <a:ext cx="9136440" cy="1236600"/>
          </a:xfrm>
          <a:prstGeom prst="rect">
            <a:avLst/>
          </a:prstGeom>
        </p:spPr>
        <p:txBody>
          <a:bodyPr anchor="ctr"/>
          <a:lstStyle/>
          <a:p>
            <a:pPr algn="ctr">
              <a:lnSpc>
                <a:spcPct val="100000"/>
              </a:lnSpc>
            </a:pPr>
            <a:endParaRPr dirty="0"/>
          </a:p>
        </p:txBody>
      </p:sp>
      <p:sp>
        <p:nvSpPr>
          <p:cNvPr id="115" name="TextShape 2"/>
          <p:cNvSpPr txBox="1"/>
          <p:nvPr/>
        </p:nvSpPr>
        <p:spPr>
          <a:xfrm>
            <a:off x="380880" y="1219320"/>
            <a:ext cx="5714640" cy="4068720"/>
          </a:xfrm>
          <a:prstGeom prst="rect">
            <a:avLst/>
          </a:prstGeom>
        </p:spPr>
        <p:txBody>
          <a:bodyPr/>
          <a:lstStyle/>
          <a:p>
            <a:pPr>
              <a:lnSpc>
                <a:spcPct val="100000"/>
              </a:lnSpc>
              <a:buFont typeface="Georgia"/>
              <a:buAutoNum type="arabicPeriod"/>
            </a:pPr>
            <a:endParaRPr dirty="0"/>
          </a:p>
        </p:txBody>
      </p:sp>
      <p:sp>
        <p:nvSpPr>
          <p:cNvPr id="3" name="Title 2"/>
          <p:cNvSpPr>
            <a:spLocks noGrp="1"/>
          </p:cNvSpPr>
          <p:nvPr>
            <p:ph type="title"/>
          </p:nvPr>
        </p:nvSpPr>
        <p:spPr/>
        <p:txBody>
          <a:bodyPr>
            <a:normAutofit fontScale="90000"/>
          </a:bodyPr>
          <a:lstStyle/>
          <a:p>
            <a:r>
              <a:rPr lang="en-US" dirty="0" smtClean="0"/>
              <a:t>Sputnik Functionality/Distance </a:t>
            </a:r>
            <a:r>
              <a:rPr lang="en-US" dirty="0" smtClean="0"/>
              <a:t>Test</a:t>
            </a:r>
            <a:endParaRPr lang="en-US" dirty="0"/>
          </a:p>
        </p:txBody>
      </p:sp>
      <p:sp>
        <p:nvSpPr>
          <p:cNvPr id="4" name="Content Placeholder 3"/>
          <p:cNvSpPr>
            <a:spLocks noGrp="1"/>
          </p:cNvSpPr>
          <p:nvPr>
            <p:ph idx="1"/>
          </p:nvPr>
        </p:nvSpPr>
        <p:spPr/>
        <p:txBody>
          <a:bodyPr>
            <a:normAutofit/>
          </a:bodyPr>
          <a:lstStyle/>
          <a:p>
            <a:endParaRPr lang="en-US" sz="3200" dirty="0" smtClean="0"/>
          </a:p>
          <a:p>
            <a:endParaRPr lang="en-US" dirty="0"/>
          </a:p>
        </p:txBody>
      </p:sp>
    </p:spTree>
  </p:cSld>
  <p:clrMapOvr>
    <a:masterClrMapping/>
  </p:clrMapOvr>
  <p:timing>
    <p:tnLst>
      <p:par>
        <p:cTn id="1" dur="indefinite" restart="never" nodeType="tmRoot">
          <p:childTnLst>
            <p:seq>
              <p:cTn id="2" nodeType="mainSeq">
                <p:childTnLst>
                  <p:par>
                    <p:cTn id="3"/>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Shape 1"/>
          <p:cNvSpPr txBox="1"/>
          <p:nvPr/>
        </p:nvSpPr>
        <p:spPr>
          <a:xfrm>
            <a:off x="0" y="14760"/>
            <a:ext cx="9136440" cy="1236600"/>
          </a:xfrm>
          <a:prstGeom prst="rect">
            <a:avLst/>
          </a:prstGeom>
        </p:spPr>
        <p:txBody>
          <a:bodyPr anchor="ctr"/>
          <a:lstStyle/>
          <a:p>
            <a:pPr algn="ctr">
              <a:lnSpc>
                <a:spcPct val="100000"/>
              </a:lnSpc>
            </a:pPr>
            <a:endParaRPr dirty="0"/>
          </a:p>
        </p:txBody>
      </p:sp>
      <p:sp>
        <p:nvSpPr>
          <p:cNvPr id="2" name="Title 1"/>
          <p:cNvSpPr>
            <a:spLocks noGrp="1"/>
          </p:cNvSpPr>
          <p:nvPr>
            <p:ph type="title"/>
          </p:nvPr>
        </p:nvSpPr>
        <p:spPr/>
        <p:txBody>
          <a:bodyPr/>
          <a:lstStyle/>
          <a:p>
            <a:r>
              <a:rPr lang="en-US" dirty="0" smtClean="0"/>
              <a:t>Distance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949" y="1580050"/>
            <a:ext cx="7458116" cy="4767310"/>
          </a:xfrm>
        </p:spPr>
      </p:pic>
      <p:sp>
        <p:nvSpPr>
          <p:cNvPr id="5" name="TextBox 4"/>
          <p:cNvSpPr txBox="1"/>
          <p:nvPr/>
        </p:nvSpPr>
        <p:spPr>
          <a:xfrm>
            <a:off x="1871003" y="5655213"/>
            <a:ext cx="862737" cy="369332"/>
          </a:xfrm>
          <a:prstGeom prst="rect">
            <a:avLst/>
          </a:prstGeom>
          <a:solidFill>
            <a:schemeClr val="tx1"/>
          </a:solidFill>
          <a:ln>
            <a:solidFill>
              <a:schemeClr val="bg1"/>
            </a:solidFill>
          </a:ln>
        </p:spPr>
        <p:txBody>
          <a:bodyPr wrap="none" rtlCol="0">
            <a:spAutoFit/>
          </a:bodyPr>
          <a:lstStyle/>
          <a:p>
            <a:r>
              <a:rPr lang="en-US" dirty="0" smtClean="0">
                <a:solidFill>
                  <a:schemeClr val="bg1"/>
                </a:solidFill>
              </a:rPr>
              <a:t>OHSU</a:t>
            </a:r>
            <a:endParaRPr lang="en-US" dirty="0">
              <a:solidFill>
                <a:schemeClr val="bg1"/>
              </a:solidFill>
            </a:endParaRPr>
          </a:p>
        </p:txBody>
      </p:sp>
      <p:sp>
        <p:nvSpPr>
          <p:cNvPr id="7" name="TextBox 6"/>
          <p:cNvSpPr txBox="1"/>
          <p:nvPr/>
        </p:nvSpPr>
        <p:spPr>
          <a:xfrm>
            <a:off x="7340990" y="2467155"/>
            <a:ext cx="807978" cy="646331"/>
          </a:xfrm>
          <a:prstGeom prst="rect">
            <a:avLst/>
          </a:prstGeom>
          <a:solidFill>
            <a:schemeClr val="tx1"/>
          </a:solidFill>
          <a:ln>
            <a:solidFill>
              <a:schemeClr val="bg1"/>
            </a:solidFill>
          </a:ln>
        </p:spPr>
        <p:txBody>
          <a:bodyPr wrap="none" rtlCol="0">
            <a:spAutoFit/>
          </a:bodyPr>
          <a:lstStyle/>
          <a:p>
            <a:pPr algn="ctr"/>
            <a:r>
              <a:rPr lang="en-US" dirty="0" smtClean="0">
                <a:solidFill>
                  <a:schemeClr val="bg1"/>
                </a:solidFill>
              </a:rPr>
              <a:t>Rocky</a:t>
            </a:r>
          </a:p>
          <a:p>
            <a:pPr algn="ctr"/>
            <a:r>
              <a:rPr lang="en-US" dirty="0" smtClean="0">
                <a:solidFill>
                  <a:schemeClr val="bg1"/>
                </a:solidFill>
              </a:rPr>
              <a:t>Butte</a:t>
            </a:r>
            <a:endParaRPr lang="en-US" dirty="0">
              <a:solidFill>
                <a:schemeClr val="bg1"/>
              </a:solidFill>
            </a:endParaRPr>
          </a:p>
        </p:txBody>
      </p:sp>
      <p:sp>
        <p:nvSpPr>
          <p:cNvPr id="8" name="TextBox 7"/>
          <p:cNvSpPr txBox="1"/>
          <p:nvPr/>
        </p:nvSpPr>
        <p:spPr>
          <a:xfrm>
            <a:off x="3733772" y="2143989"/>
            <a:ext cx="1668469" cy="646331"/>
          </a:xfrm>
          <a:prstGeom prst="rect">
            <a:avLst/>
          </a:prstGeom>
          <a:solidFill>
            <a:schemeClr val="tx1"/>
          </a:solidFill>
          <a:ln>
            <a:solidFill>
              <a:schemeClr val="bg1"/>
            </a:solidFill>
          </a:ln>
        </p:spPr>
        <p:txBody>
          <a:bodyPr wrap="none" rtlCol="0">
            <a:spAutoFit/>
          </a:bodyPr>
          <a:lstStyle/>
          <a:p>
            <a:pPr algn="ctr"/>
            <a:r>
              <a:rPr lang="en-US" dirty="0" smtClean="0">
                <a:solidFill>
                  <a:schemeClr val="bg1"/>
                </a:solidFill>
              </a:rPr>
              <a:t>Total Distance:</a:t>
            </a:r>
          </a:p>
          <a:p>
            <a:pPr algn="ctr"/>
            <a:r>
              <a:rPr lang="en-US" dirty="0" smtClean="0">
                <a:solidFill>
                  <a:schemeClr val="bg1"/>
                </a:solidFill>
              </a:rPr>
              <a:t>10.57 km</a:t>
            </a:r>
            <a:endParaRPr lang="en-US" dirty="0">
              <a:solidFill>
                <a:schemeClr val="bg1"/>
              </a:solidFill>
            </a:endParaRPr>
          </a:p>
        </p:txBody>
      </p:sp>
    </p:spTree>
  </p:cSld>
  <p:clrMapOvr>
    <a:masterClrMapping/>
  </p:clrMapOvr>
  <p:timing>
    <p:tnLst>
      <p:par>
        <p:cTn id="1" dur="indefinite" restart="never" nodeType="tmRoot">
          <p:childTnLst>
            <p:seq>
              <p:cTn id="2" nodeType="mainSeq">
                <p:childTnLst>
                  <p:par>
                    <p:cTn id="3"/>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Shape 1"/>
          <p:cNvSpPr txBox="1"/>
          <p:nvPr/>
        </p:nvSpPr>
        <p:spPr>
          <a:xfrm>
            <a:off x="0" y="14760"/>
            <a:ext cx="9136440" cy="1236600"/>
          </a:xfrm>
          <a:prstGeom prst="rect">
            <a:avLst/>
          </a:prstGeom>
        </p:spPr>
        <p:txBody>
          <a:bodyPr anchor="ctr"/>
          <a:lstStyle/>
          <a:p>
            <a:pPr algn="ctr">
              <a:lnSpc>
                <a:spcPct val="100000"/>
              </a:lnSpc>
            </a:pPr>
            <a:endParaRPr dirty="0"/>
          </a:p>
        </p:txBody>
      </p:sp>
      <p:sp>
        <p:nvSpPr>
          <p:cNvPr id="2" name="Title 1"/>
          <p:cNvSpPr>
            <a:spLocks noGrp="1"/>
          </p:cNvSpPr>
          <p:nvPr>
            <p:ph type="title"/>
          </p:nvPr>
        </p:nvSpPr>
        <p:spPr/>
        <p:txBody>
          <a:bodyPr/>
          <a:lstStyle/>
          <a:p>
            <a:r>
              <a:rPr lang="en-US" dirty="0" smtClean="0"/>
              <a:t>Test Setup</a:t>
            </a:r>
            <a:endParaRPr lang="en-US" dirty="0"/>
          </a:p>
        </p:txBody>
      </p:sp>
      <p:sp>
        <p:nvSpPr>
          <p:cNvPr id="3" name="Content Placeholder 2"/>
          <p:cNvSpPr>
            <a:spLocks noGrp="1"/>
          </p:cNvSpPr>
          <p:nvPr>
            <p:ph idx="1"/>
          </p:nvPr>
        </p:nvSpPr>
        <p:spPr/>
        <p:txBody>
          <a:bodyPr/>
          <a:lstStyle/>
          <a:p>
            <a:r>
              <a:rPr lang="en-US" dirty="0" smtClean="0"/>
              <a:t>Pictures of testing and video</a:t>
            </a:r>
            <a:endParaRPr lang="en-US" dirty="0"/>
          </a:p>
        </p:txBody>
      </p:sp>
    </p:spTree>
    <p:extLst>
      <p:ext uri="{BB962C8B-B14F-4D97-AF65-F5344CB8AC3E}">
        <p14:creationId xmlns:p14="http://schemas.microsoft.com/office/powerpoint/2010/main" val="1804066071"/>
      </p:ext>
    </p:extLst>
  </p:cSld>
  <p:clrMapOvr>
    <a:masterClrMapping/>
  </p:clrMapOvr>
  <p:timing>
    <p:tnLst>
      <p:par>
        <p:cTn id="1" dur="indefinite" restart="never" nodeType="tmRoot">
          <p:childTnLst>
            <p:seq>
              <p:cTn id="2" nodeType="mainSeq">
                <p:childTnLst>
                  <p:par>
                    <p:cTn id="3"/>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Sputnik Test </a:t>
            </a:r>
            <a:r>
              <a:rPr lang="en-US" dirty="0" smtClean="0"/>
              <a:t>Results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21807721"/>
              </p:ext>
            </p:extLst>
          </p:nvPr>
        </p:nvGraphicFramePr>
        <p:xfrm>
          <a:off x="3104990" y="2135744"/>
          <a:ext cx="2924049" cy="2595880"/>
        </p:xfrm>
        <a:graphic>
          <a:graphicData uri="http://schemas.openxmlformats.org/drawingml/2006/table">
            <a:tbl>
              <a:tblPr firstRow="1" bandRow="1">
                <a:tableStyleId>{5C22544A-7EE6-4342-B048-85BDC9FD1C3A}</a:tableStyleId>
              </a:tblPr>
              <a:tblGrid>
                <a:gridCol w="2030032"/>
                <a:gridCol w="894017"/>
              </a:tblGrid>
              <a:tr h="370840">
                <a:tc>
                  <a:txBody>
                    <a:bodyPr/>
                    <a:lstStyle/>
                    <a:p>
                      <a:r>
                        <a:rPr lang="en-US" dirty="0" smtClean="0">
                          <a:solidFill>
                            <a:schemeClr val="bg1"/>
                          </a:solidFill>
                        </a:rPr>
                        <a:t>Test</a:t>
                      </a:r>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dirty="0" smtClean="0">
                          <a:solidFill>
                            <a:schemeClr val="bg1"/>
                          </a:solidFill>
                        </a:rPr>
                        <a:t>Result</a:t>
                      </a:r>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370840">
                <a:tc>
                  <a:txBody>
                    <a:bodyPr/>
                    <a:lstStyle/>
                    <a:p>
                      <a:r>
                        <a:rPr lang="en-US" dirty="0" smtClean="0"/>
                        <a:t>Component Test</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r>
                        <a:rPr lang="en-US" dirty="0" smtClean="0"/>
                        <a:t>Passed</a:t>
                      </a:r>
                      <a:endParaRPr lang="en-US" dirty="0"/>
                    </a:p>
                  </a:txBody>
                  <a:tcPr>
                    <a:lnL w="12700" cap="flat" cmpd="sng" algn="ctr">
                      <a:solidFill>
                        <a:schemeClr val="bg1"/>
                      </a:solidFill>
                      <a:prstDash val="sysDash"/>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ysDash"/>
                      <a:round/>
                      <a:headEnd type="none" w="med" len="med"/>
                      <a:tailEnd type="none" w="med" len="med"/>
                    </a:lnB>
                  </a:tcPr>
                </a:tc>
              </a:tr>
              <a:tr h="370840">
                <a:tc>
                  <a:txBody>
                    <a:bodyPr/>
                    <a:lstStyle/>
                    <a:p>
                      <a:r>
                        <a:rPr lang="en-US" dirty="0" smtClean="0"/>
                        <a:t>Supply</a:t>
                      </a:r>
                      <a:r>
                        <a:rPr lang="en-US" baseline="0" dirty="0" smtClean="0"/>
                        <a:t> Range Test</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r>
                        <a:rPr lang="en-US" dirty="0" smtClean="0"/>
                        <a:t>Passed</a:t>
                      </a:r>
                      <a:endParaRPr lang="en-US" dirty="0"/>
                    </a:p>
                  </a:txBody>
                  <a:tcPr>
                    <a:lnL w="12700" cap="flat" cmpd="sng" algn="ctr">
                      <a:solidFill>
                        <a:schemeClr val="bg1"/>
                      </a:solidFill>
                      <a:prstDash val="sysDash"/>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r>
              <a:tr h="370840">
                <a:tc>
                  <a:txBody>
                    <a:bodyPr/>
                    <a:lstStyle/>
                    <a:p>
                      <a:r>
                        <a:rPr lang="en-US" dirty="0" smtClean="0"/>
                        <a:t>Radio Test</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r>
                        <a:rPr lang="en-US" dirty="0" smtClean="0"/>
                        <a:t>Passed</a:t>
                      </a:r>
                      <a:endParaRPr lang="en-US" dirty="0"/>
                    </a:p>
                  </a:txBody>
                  <a:tcPr>
                    <a:lnL w="12700" cap="flat" cmpd="sng" algn="ctr">
                      <a:solidFill>
                        <a:schemeClr val="bg1"/>
                      </a:solidFill>
                      <a:prstDash val="sysDash"/>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r>
              <a:tr h="370840">
                <a:tc>
                  <a:txBody>
                    <a:bodyPr/>
                    <a:lstStyle/>
                    <a:p>
                      <a:r>
                        <a:rPr lang="en-US" dirty="0" smtClean="0"/>
                        <a:t>Command Test</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r>
                        <a:rPr lang="en-US" dirty="0" smtClean="0"/>
                        <a:t>Passed</a:t>
                      </a:r>
                      <a:endParaRPr lang="en-US" dirty="0"/>
                    </a:p>
                  </a:txBody>
                  <a:tcPr>
                    <a:lnL w="12700" cap="flat" cmpd="sng" algn="ctr">
                      <a:solidFill>
                        <a:schemeClr val="bg1"/>
                      </a:solidFill>
                      <a:prstDash val="sysDash"/>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r>
              <a:tr h="370840">
                <a:tc>
                  <a:txBody>
                    <a:bodyPr/>
                    <a:lstStyle/>
                    <a:p>
                      <a:r>
                        <a:rPr lang="en-US" dirty="0" smtClean="0"/>
                        <a:t>Control Test</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r>
                        <a:rPr lang="en-US" dirty="0" smtClean="0"/>
                        <a:t>Passed</a:t>
                      </a:r>
                      <a:endParaRPr lang="en-US" dirty="0"/>
                    </a:p>
                  </a:txBody>
                  <a:tcPr>
                    <a:lnL w="12700" cap="flat" cmpd="sng" algn="ctr">
                      <a:solidFill>
                        <a:schemeClr val="bg1"/>
                      </a:solidFill>
                      <a:prstDash val="sysDash"/>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r>
              <a:tr h="370840">
                <a:tc>
                  <a:txBody>
                    <a:bodyPr/>
                    <a:lstStyle/>
                    <a:p>
                      <a:r>
                        <a:rPr lang="en-US" dirty="0" smtClean="0"/>
                        <a:t>Final Test</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dirty="0" smtClean="0"/>
                        <a:t>Passed</a:t>
                      </a:r>
                      <a:endParaRPr lang="en-US" dirty="0"/>
                    </a:p>
                  </a:txBody>
                  <a:tcPr>
                    <a:lnL w="12700" cap="flat" cmpd="sng" algn="ctr">
                      <a:solidFill>
                        <a:schemeClr val="bg1"/>
                      </a:solidFill>
                      <a:prstDash val="sysDash"/>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67064883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Requirements with Results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89515268"/>
              </p:ext>
            </p:extLst>
          </p:nvPr>
        </p:nvGraphicFramePr>
        <p:xfrm>
          <a:off x="1037039" y="1762930"/>
          <a:ext cx="6953410" cy="3790799"/>
        </p:xfrm>
        <a:graphic>
          <a:graphicData uri="http://schemas.openxmlformats.org/drawingml/2006/table">
            <a:tbl>
              <a:tblPr firstRow="1" bandRow="1">
                <a:tableStyleId>{5C22544A-7EE6-4342-B048-85BDC9FD1C3A}</a:tableStyleId>
              </a:tblPr>
              <a:tblGrid>
                <a:gridCol w="3070727"/>
                <a:gridCol w="1252024"/>
                <a:gridCol w="2630659"/>
              </a:tblGrid>
              <a:tr h="316079">
                <a:tc>
                  <a:txBody>
                    <a:bodyPr/>
                    <a:lstStyle/>
                    <a:p>
                      <a:pPr marL="0" algn="l" defTabSz="457200" rtl="0" eaLnBrk="1" latinLnBrk="0" hangingPunct="1"/>
                      <a:r>
                        <a:rPr lang="en-US" sz="1400" b="1" kern="1200" dirty="0" smtClean="0">
                          <a:solidFill>
                            <a:schemeClr val="bg1"/>
                          </a:solidFill>
                          <a:latin typeface="+mn-lt"/>
                          <a:ea typeface="+mn-ea"/>
                          <a:cs typeface="+mn-cs"/>
                        </a:rPr>
                        <a:t>Initial Requirements</a:t>
                      </a:r>
                      <a:endParaRPr lang="en-US" sz="1400" b="1"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457200" rtl="0" eaLnBrk="1" latinLnBrk="0" hangingPunct="1"/>
                      <a:r>
                        <a:rPr lang="en-US" sz="1400" b="1" kern="1200" dirty="0" smtClean="0">
                          <a:solidFill>
                            <a:schemeClr val="bg1"/>
                          </a:solidFill>
                          <a:latin typeface="+mn-lt"/>
                          <a:ea typeface="+mn-ea"/>
                          <a:cs typeface="+mn-cs"/>
                        </a:rPr>
                        <a:t>Final Status</a:t>
                      </a:r>
                      <a:endParaRPr lang="en-US" sz="1400" b="1" kern="1200" dirty="0">
                        <a:solidFill>
                          <a:schemeClr val="bg1"/>
                        </a:solidFill>
                        <a:latin typeface="+mn-lt"/>
                        <a:ea typeface="+mn-ea"/>
                        <a:cs typeface="+mn-cs"/>
                      </a:endParaRP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457200" rtl="0" eaLnBrk="1" latinLnBrk="0" hangingPunct="1"/>
                      <a:r>
                        <a:rPr lang="en-US" sz="1400" b="1" kern="1200" dirty="0" smtClean="0">
                          <a:solidFill>
                            <a:schemeClr val="bg1"/>
                          </a:solidFill>
                          <a:latin typeface="+mn-lt"/>
                          <a:ea typeface="+mn-ea"/>
                          <a:cs typeface="+mn-cs"/>
                        </a:rPr>
                        <a:t>Completion</a:t>
                      </a:r>
                      <a:endParaRPr lang="en-US" sz="1400" b="1" kern="1200" dirty="0">
                        <a:solidFill>
                          <a:schemeClr val="bg1"/>
                        </a:solidFill>
                        <a:latin typeface="+mn-lt"/>
                        <a:ea typeface="+mn-ea"/>
                        <a:cs typeface="+mn-cs"/>
                      </a:endParaRPr>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0">
                <a:tc>
                  <a:txBody>
                    <a:bodyPr/>
                    <a:lstStyle/>
                    <a:p>
                      <a:pPr marL="0" algn="l" defTabSz="457200" rtl="0" eaLnBrk="1" latinLnBrk="0" hangingPunct="1"/>
                      <a:r>
                        <a:rPr lang="en-US" sz="1400" b="1" kern="1200" dirty="0" smtClean="0">
                          <a:solidFill>
                            <a:schemeClr val="bg1"/>
                          </a:solidFill>
                          <a:latin typeface="+mn-lt"/>
                          <a:ea typeface="+mn-ea"/>
                          <a:cs typeface="+mn-cs"/>
                        </a:rPr>
                        <a:t>Parts temperature rated (-40 to 80C)</a:t>
                      </a:r>
                      <a:endParaRPr lang="en-US" sz="1400" b="1"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kern="1200" dirty="0" smtClean="0">
                          <a:solidFill>
                            <a:schemeClr val="bg1"/>
                          </a:solidFill>
                          <a:latin typeface="+mn-lt"/>
                          <a:ea typeface="+mn-ea"/>
                          <a:cs typeface="+mn-cs"/>
                        </a:rPr>
                        <a:t>No change</a:t>
                      </a:r>
                    </a:p>
                  </a:txBody>
                  <a:tcP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pPr marL="0" algn="l" defTabSz="457200" rtl="0" eaLnBrk="1" latinLnBrk="0" hangingPunct="1"/>
                      <a:r>
                        <a:rPr lang="en-US" sz="1400" b="1" kern="1200" dirty="0" smtClean="0">
                          <a:solidFill>
                            <a:schemeClr val="bg1"/>
                          </a:solidFill>
                          <a:latin typeface="+mn-lt"/>
                          <a:ea typeface="+mn-ea"/>
                          <a:cs typeface="+mn-cs"/>
                        </a:rPr>
                        <a:t>Completed</a:t>
                      </a:r>
                      <a:endParaRPr lang="en-US" sz="1400" b="1" kern="1200" dirty="0">
                        <a:solidFill>
                          <a:schemeClr val="bg1"/>
                        </a:solidFill>
                        <a:latin typeface="+mn-lt"/>
                        <a:ea typeface="+mn-ea"/>
                        <a:cs typeface="+mn-cs"/>
                      </a:endParaRPr>
                    </a:p>
                  </a:txBody>
                  <a:tcPr>
                    <a:lnL w="12700" cap="flat" cmpd="sng" algn="ctr">
                      <a:solidFill>
                        <a:schemeClr val="bg1"/>
                      </a:solidFill>
                      <a:prstDash val="sysDash"/>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ysDash"/>
                      <a:round/>
                      <a:headEnd type="none" w="med" len="med"/>
                      <a:tailEnd type="none" w="med" len="med"/>
                    </a:lnB>
                  </a:tcPr>
                </a:tc>
              </a:tr>
              <a:tr h="0">
                <a:tc>
                  <a:txBody>
                    <a:bodyPr/>
                    <a:lstStyle/>
                    <a:p>
                      <a:pPr marL="0" algn="l" defTabSz="457200" rtl="0" eaLnBrk="1" latinLnBrk="0" hangingPunct="1"/>
                      <a:r>
                        <a:rPr lang="en-US" sz="1400" b="1" kern="1200" dirty="0" smtClean="0">
                          <a:solidFill>
                            <a:schemeClr val="bg1"/>
                          </a:solidFill>
                          <a:latin typeface="+mn-lt"/>
                          <a:ea typeface="+mn-ea"/>
                          <a:cs typeface="+mn-cs"/>
                        </a:rPr>
                        <a:t>Radio in 70cm band</a:t>
                      </a:r>
                      <a:endParaRPr lang="en-US" sz="1400" b="1"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kern="1200" dirty="0" smtClean="0">
                          <a:solidFill>
                            <a:schemeClr val="bg1"/>
                          </a:solidFill>
                          <a:latin typeface="+mn-lt"/>
                          <a:ea typeface="+mn-ea"/>
                          <a:cs typeface="+mn-cs"/>
                        </a:rPr>
                        <a:t>No change</a:t>
                      </a:r>
                    </a:p>
                  </a:txBody>
                  <a:tcP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pPr marL="0" algn="l" defTabSz="457200" rtl="0" eaLnBrk="1" latinLnBrk="0" hangingPunct="1"/>
                      <a:r>
                        <a:rPr lang="en-US" sz="1400" b="1" kern="1200" dirty="0" smtClean="0">
                          <a:solidFill>
                            <a:schemeClr val="bg1"/>
                          </a:solidFill>
                          <a:latin typeface="+mn-lt"/>
                          <a:ea typeface="+mn-ea"/>
                          <a:cs typeface="+mn-cs"/>
                        </a:rPr>
                        <a:t>Completed</a:t>
                      </a:r>
                      <a:endParaRPr lang="en-US" sz="1400" b="1" kern="1200" dirty="0">
                        <a:solidFill>
                          <a:schemeClr val="bg1"/>
                        </a:solidFill>
                        <a:latin typeface="+mn-lt"/>
                        <a:ea typeface="+mn-ea"/>
                        <a:cs typeface="+mn-cs"/>
                      </a:endParaRPr>
                    </a:p>
                  </a:txBody>
                  <a:tcPr>
                    <a:lnL w="12700" cap="flat" cmpd="sng" algn="ctr">
                      <a:solidFill>
                        <a:schemeClr val="bg1"/>
                      </a:solidFill>
                      <a:prstDash val="sysDash"/>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r>
              <a:tr h="0">
                <a:tc>
                  <a:txBody>
                    <a:bodyPr/>
                    <a:lstStyle/>
                    <a:p>
                      <a:pPr marL="0" algn="l" defTabSz="457200" rtl="0" eaLnBrk="1" latinLnBrk="0" hangingPunct="1"/>
                      <a:r>
                        <a:rPr lang="en-US" sz="1400" b="1" kern="1200" dirty="0" smtClean="0">
                          <a:solidFill>
                            <a:schemeClr val="bg1"/>
                          </a:solidFill>
                          <a:latin typeface="+mn-lt"/>
                          <a:ea typeface="+mn-ea"/>
                          <a:cs typeface="+mn-cs"/>
                        </a:rPr>
                        <a:t>10km link budget</a:t>
                      </a:r>
                      <a:endParaRPr lang="en-US" sz="1400" b="1"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kern="1200" dirty="0" smtClean="0">
                          <a:solidFill>
                            <a:schemeClr val="bg1"/>
                          </a:solidFill>
                          <a:latin typeface="+mn-lt"/>
                          <a:ea typeface="+mn-ea"/>
                          <a:cs typeface="+mn-cs"/>
                        </a:rPr>
                        <a:t>No change</a:t>
                      </a:r>
                    </a:p>
                  </a:txBody>
                  <a:tcP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pPr marL="0" algn="l" defTabSz="457200" rtl="0" eaLnBrk="1" latinLnBrk="0" hangingPunct="1"/>
                      <a:r>
                        <a:rPr lang="en-US" sz="1400" b="1" kern="1200" dirty="0" smtClean="0">
                          <a:solidFill>
                            <a:schemeClr val="bg1"/>
                          </a:solidFill>
                          <a:latin typeface="+mn-lt"/>
                          <a:ea typeface="+mn-ea"/>
                          <a:cs typeface="+mn-cs"/>
                        </a:rPr>
                        <a:t>Completed</a:t>
                      </a:r>
                      <a:endParaRPr lang="en-US" sz="1400" b="1" kern="1200" dirty="0">
                        <a:solidFill>
                          <a:schemeClr val="bg1"/>
                        </a:solidFill>
                        <a:latin typeface="+mn-lt"/>
                        <a:ea typeface="+mn-ea"/>
                        <a:cs typeface="+mn-cs"/>
                      </a:endParaRPr>
                    </a:p>
                  </a:txBody>
                  <a:tcPr>
                    <a:lnL w="12700" cap="flat" cmpd="sng" algn="ctr">
                      <a:solidFill>
                        <a:schemeClr val="bg1"/>
                      </a:solidFill>
                      <a:prstDash val="sysDash"/>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r>
              <a:tr h="0">
                <a:tc>
                  <a:txBody>
                    <a:bodyPr/>
                    <a:lstStyle/>
                    <a:p>
                      <a:pPr marL="0" algn="l" defTabSz="457200" rtl="0" eaLnBrk="1" latinLnBrk="0" hangingPunct="1"/>
                      <a:r>
                        <a:rPr lang="en-US" sz="1400" b="1" kern="1200" dirty="0" smtClean="0">
                          <a:solidFill>
                            <a:schemeClr val="bg1"/>
                          </a:solidFill>
                          <a:latin typeface="+mn-lt"/>
                          <a:ea typeface="+mn-ea"/>
                          <a:cs typeface="+mn-cs"/>
                        </a:rPr>
                        <a:t>Power without sunlight</a:t>
                      </a:r>
                      <a:endParaRPr lang="en-US" sz="1400" b="1"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kern="1200" dirty="0" smtClean="0">
                          <a:solidFill>
                            <a:schemeClr val="bg1"/>
                          </a:solidFill>
                          <a:latin typeface="+mn-lt"/>
                          <a:ea typeface="+mn-ea"/>
                          <a:cs typeface="+mn-cs"/>
                        </a:rPr>
                        <a:t>No change</a:t>
                      </a:r>
                    </a:p>
                  </a:txBody>
                  <a:tcP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pPr marL="0" algn="l" defTabSz="457200" rtl="0" eaLnBrk="1" latinLnBrk="0" hangingPunct="1"/>
                      <a:r>
                        <a:rPr lang="en-US" sz="1400" b="1" kern="1200" dirty="0" smtClean="0">
                          <a:solidFill>
                            <a:schemeClr val="bg1"/>
                          </a:solidFill>
                          <a:latin typeface="+mn-lt"/>
                          <a:ea typeface="+mn-ea"/>
                          <a:cs typeface="+mn-cs"/>
                        </a:rPr>
                        <a:t>Completed</a:t>
                      </a:r>
                      <a:endParaRPr lang="en-US" sz="1400" b="1" kern="1200" dirty="0">
                        <a:solidFill>
                          <a:schemeClr val="bg1"/>
                        </a:solidFill>
                        <a:latin typeface="+mn-lt"/>
                        <a:ea typeface="+mn-ea"/>
                        <a:cs typeface="+mn-cs"/>
                      </a:endParaRPr>
                    </a:p>
                  </a:txBody>
                  <a:tcPr>
                    <a:lnL w="12700" cap="flat" cmpd="sng" algn="ctr">
                      <a:solidFill>
                        <a:schemeClr val="bg1"/>
                      </a:solidFill>
                      <a:prstDash val="sysDash"/>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r>
              <a:tr h="0">
                <a:tc>
                  <a:txBody>
                    <a:bodyPr/>
                    <a:lstStyle/>
                    <a:p>
                      <a:pPr marL="0" algn="l" defTabSz="457200" rtl="0" eaLnBrk="1" latinLnBrk="0" hangingPunct="1"/>
                      <a:r>
                        <a:rPr lang="en-US" sz="1400" b="1" kern="1200" dirty="0" smtClean="0">
                          <a:solidFill>
                            <a:schemeClr val="bg1"/>
                          </a:solidFill>
                          <a:latin typeface="+mn-lt"/>
                          <a:ea typeface="+mn-ea"/>
                          <a:cs typeface="+mn-cs"/>
                        </a:rPr>
                        <a:t>Energy source switching</a:t>
                      </a:r>
                      <a:endParaRPr lang="en-US" sz="1400" b="1"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kern="1200" dirty="0" smtClean="0">
                          <a:solidFill>
                            <a:schemeClr val="bg1"/>
                          </a:solidFill>
                          <a:latin typeface="+mn-lt"/>
                          <a:ea typeface="+mn-ea"/>
                          <a:cs typeface="+mn-cs"/>
                        </a:rPr>
                        <a:t>No change</a:t>
                      </a:r>
                    </a:p>
                  </a:txBody>
                  <a:tcP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pPr marL="0" algn="l" defTabSz="457200" rtl="0" eaLnBrk="1" latinLnBrk="0" hangingPunct="1"/>
                      <a:r>
                        <a:rPr lang="en-US" sz="1400" b="1" kern="1200" dirty="0" smtClean="0">
                          <a:solidFill>
                            <a:schemeClr val="bg1"/>
                          </a:solidFill>
                          <a:latin typeface="+mn-lt"/>
                          <a:ea typeface="+mn-ea"/>
                          <a:cs typeface="+mn-cs"/>
                        </a:rPr>
                        <a:t>Completed</a:t>
                      </a:r>
                      <a:endParaRPr lang="en-US" sz="1400" b="1" kern="1200" dirty="0">
                        <a:solidFill>
                          <a:schemeClr val="bg1"/>
                        </a:solidFill>
                        <a:latin typeface="+mn-lt"/>
                        <a:ea typeface="+mn-ea"/>
                        <a:cs typeface="+mn-cs"/>
                      </a:endParaRPr>
                    </a:p>
                  </a:txBody>
                  <a:tcPr>
                    <a:lnL w="12700" cap="flat" cmpd="sng" algn="ctr">
                      <a:solidFill>
                        <a:schemeClr val="bg1"/>
                      </a:solidFill>
                      <a:prstDash val="sysDash"/>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r>
              <a:tr h="0">
                <a:tc>
                  <a:txBody>
                    <a:bodyPr/>
                    <a:lstStyle/>
                    <a:p>
                      <a:pPr marL="0" algn="l" defTabSz="457200" rtl="0" eaLnBrk="1" latinLnBrk="0" hangingPunct="1"/>
                      <a:r>
                        <a:rPr lang="en-US" sz="1400" b="1" kern="1200" dirty="0" smtClean="0">
                          <a:solidFill>
                            <a:schemeClr val="bg1"/>
                          </a:solidFill>
                          <a:latin typeface="+mn-lt"/>
                          <a:ea typeface="+mn-ea"/>
                          <a:cs typeface="+mn-cs"/>
                        </a:rPr>
                        <a:t>Environmental Tests (vacuum, temperature, acceleration)</a:t>
                      </a:r>
                      <a:endParaRPr lang="en-US" sz="1400" b="1"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pPr marL="0" algn="l" defTabSz="457200" rtl="0" eaLnBrk="1" latinLnBrk="0" hangingPunct="1"/>
                      <a:r>
                        <a:rPr lang="en-US" sz="1400" b="1" kern="1200" dirty="0" smtClean="0">
                          <a:solidFill>
                            <a:schemeClr val="bg1"/>
                          </a:solidFill>
                          <a:latin typeface="+mn-lt"/>
                          <a:ea typeface="+mn-ea"/>
                          <a:cs typeface="+mn-cs"/>
                        </a:rPr>
                        <a:t>Removed</a:t>
                      </a:r>
                      <a:endParaRPr lang="en-US" sz="1400" b="1" kern="1200" dirty="0">
                        <a:solidFill>
                          <a:schemeClr val="bg1"/>
                        </a:solidFill>
                        <a:latin typeface="+mn-lt"/>
                        <a:ea typeface="+mn-ea"/>
                        <a:cs typeface="+mn-cs"/>
                      </a:endParaRPr>
                    </a:p>
                  </a:txBody>
                  <a:tcP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pPr marL="0" algn="l" defTabSz="457200" rtl="0" eaLnBrk="1" latinLnBrk="0" hangingPunct="1"/>
                      <a:r>
                        <a:rPr lang="en-US" sz="1400" b="1" kern="1200" dirty="0" smtClean="0">
                          <a:solidFill>
                            <a:schemeClr val="bg1"/>
                          </a:solidFill>
                          <a:latin typeface="+mn-lt"/>
                          <a:ea typeface="+mn-ea"/>
                          <a:cs typeface="+mn-cs"/>
                        </a:rPr>
                        <a:t>N/A – The prototype will not be used in harsh environments</a:t>
                      </a:r>
                      <a:endParaRPr lang="en-US" sz="1400" b="1" kern="1200" dirty="0">
                        <a:solidFill>
                          <a:schemeClr val="bg1"/>
                        </a:solidFill>
                        <a:latin typeface="+mn-lt"/>
                        <a:ea typeface="+mn-ea"/>
                        <a:cs typeface="+mn-cs"/>
                      </a:endParaRPr>
                    </a:p>
                  </a:txBody>
                  <a:tcPr>
                    <a:lnL w="12700" cap="flat" cmpd="sng" algn="ctr">
                      <a:solidFill>
                        <a:schemeClr val="bg1"/>
                      </a:solidFill>
                      <a:prstDash val="sysDash"/>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r>
              <a:tr h="0">
                <a:tc>
                  <a:txBody>
                    <a:bodyPr/>
                    <a:lstStyle/>
                    <a:p>
                      <a:pPr marL="0" algn="l" defTabSz="457200" rtl="0" eaLnBrk="1" latinLnBrk="0" hangingPunct="1"/>
                      <a:r>
                        <a:rPr lang="en-US" sz="1400" b="1" kern="1200" dirty="0" smtClean="0">
                          <a:solidFill>
                            <a:schemeClr val="bg1"/>
                          </a:solidFill>
                          <a:latin typeface="+mn-lt"/>
                          <a:ea typeface="+mn-ea"/>
                          <a:cs typeface="+mn-cs"/>
                        </a:rPr>
                        <a:t>Radiation Tolerant Watchdog</a:t>
                      </a:r>
                      <a:endParaRPr lang="en-US" sz="1400" b="1"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kern="1200" dirty="0" smtClean="0">
                          <a:solidFill>
                            <a:schemeClr val="bg1"/>
                          </a:solidFill>
                          <a:latin typeface="+mn-lt"/>
                          <a:ea typeface="+mn-ea"/>
                          <a:cs typeface="+mn-cs"/>
                        </a:rPr>
                        <a:t>No change</a:t>
                      </a:r>
                    </a:p>
                  </a:txBody>
                  <a:tcP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pPr marL="0" algn="l" defTabSz="457200" rtl="0" eaLnBrk="1" latinLnBrk="0" hangingPunct="1"/>
                      <a:r>
                        <a:rPr lang="en-US" sz="1400" b="1" kern="1200" dirty="0" smtClean="0">
                          <a:solidFill>
                            <a:schemeClr val="bg1"/>
                          </a:solidFill>
                          <a:latin typeface="+mn-lt"/>
                          <a:ea typeface="+mn-ea"/>
                          <a:cs typeface="+mn-cs"/>
                        </a:rPr>
                        <a:t>Completed</a:t>
                      </a:r>
                      <a:endParaRPr lang="en-US" sz="1400" b="1" kern="1200" dirty="0">
                        <a:solidFill>
                          <a:schemeClr val="bg1"/>
                        </a:solidFill>
                        <a:latin typeface="+mn-lt"/>
                        <a:ea typeface="+mn-ea"/>
                        <a:cs typeface="+mn-cs"/>
                      </a:endParaRPr>
                    </a:p>
                  </a:txBody>
                  <a:tcPr>
                    <a:lnL w="12700" cap="flat" cmpd="sng" algn="ctr">
                      <a:solidFill>
                        <a:schemeClr val="bg1"/>
                      </a:solidFill>
                      <a:prstDash val="sysDash"/>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r>
              <a:tr h="0">
                <a:tc>
                  <a:txBody>
                    <a:bodyPr/>
                    <a:lstStyle/>
                    <a:p>
                      <a:pPr marL="0" algn="l" defTabSz="457200" rtl="0" eaLnBrk="1" latinLnBrk="0" hangingPunct="1"/>
                      <a:r>
                        <a:rPr lang="en-US" sz="1400" b="1" kern="1200" dirty="0" smtClean="0">
                          <a:solidFill>
                            <a:schemeClr val="bg1"/>
                          </a:solidFill>
                          <a:latin typeface="+mn-lt"/>
                          <a:ea typeface="+mn-ea"/>
                          <a:cs typeface="+mn-cs"/>
                        </a:rPr>
                        <a:t>Power switches for other blocks</a:t>
                      </a:r>
                      <a:endParaRPr lang="en-US" sz="1400" b="1"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pPr marL="0" algn="l" defTabSz="457200" rtl="0" eaLnBrk="1" latinLnBrk="0" hangingPunct="1"/>
                      <a:r>
                        <a:rPr lang="en-US" sz="1400" b="1" kern="1200" dirty="0" smtClean="0">
                          <a:solidFill>
                            <a:schemeClr val="bg1"/>
                          </a:solidFill>
                          <a:latin typeface="+mn-lt"/>
                          <a:ea typeface="+mn-ea"/>
                          <a:cs typeface="+mn-cs"/>
                        </a:rPr>
                        <a:t>No change</a:t>
                      </a:r>
                      <a:endParaRPr lang="en-US" sz="1400" b="1" kern="1200" dirty="0">
                        <a:solidFill>
                          <a:schemeClr val="bg1"/>
                        </a:solidFill>
                        <a:latin typeface="+mn-lt"/>
                        <a:ea typeface="+mn-ea"/>
                        <a:cs typeface="+mn-cs"/>
                      </a:endParaRPr>
                    </a:p>
                  </a:txBody>
                  <a:tcP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pPr marL="0" algn="l" defTabSz="457200" rtl="0" eaLnBrk="1" latinLnBrk="0" hangingPunct="1"/>
                      <a:r>
                        <a:rPr lang="en-US" sz="1400" b="1" kern="1200" dirty="0" smtClean="0">
                          <a:solidFill>
                            <a:schemeClr val="bg1"/>
                          </a:solidFill>
                          <a:latin typeface="+mn-lt"/>
                          <a:ea typeface="+mn-ea"/>
                          <a:cs typeface="+mn-cs"/>
                        </a:rPr>
                        <a:t>Completed</a:t>
                      </a:r>
                      <a:endParaRPr lang="en-US" sz="1400" b="1" kern="1200" dirty="0">
                        <a:solidFill>
                          <a:schemeClr val="bg1"/>
                        </a:solidFill>
                        <a:latin typeface="+mn-lt"/>
                        <a:ea typeface="+mn-ea"/>
                        <a:cs typeface="+mn-cs"/>
                      </a:endParaRPr>
                    </a:p>
                  </a:txBody>
                  <a:tcPr>
                    <a:lnL w="12700" cap="flat" cmpd="sng" algn="ctr">
                      <a:solidFill>
                        <a:schemeClr val="bg1"/>
                      </a:solidFill>
                      <a:prstDash val="sysDash"/>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r>
              <a:tr h="0">
                <a:tc>
                  <a:txBody>
                    <a:bodyPr/>
                    <a:lstStyle/>
                    <a:p>
                      <a:pPr marL="0" algn="l" defTabSz="457200" rtl="0" eaLnBrk="1" latinLnBrk="0" hangingPunct="1"/>
                      <a:r>
                        <a:rPr lang="en-US" sz="1400" b="1" kern="1200" dirty="0" smtClean="0">
                          <a:solidFill>
                            <a:schemeClr val="bg1"/>
                          </a:solidFill>
                          <a:latin typeface="+mn-lt"/>
                          <a:ea typeface="+mn-ea"/>
                          <a:cs typeface="+mn-cs"/>
                        </a:rPr>
                        <a:t>Conforms to CubeSat standard</a:t>
                      </a:r>
                      <a:endParaRPr lang="en-US" sz="1400" b="1"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pPr marL="0" algn="l" defTabSz="457200" rtl="0" eaLnBrk="1" latinLnBrk="0" hangingPunct="1"/>
                      <a:r>
                        <a:rPr lang="en-US" sz="1400" b="1" kern="1200" dirty="0" smtClean="0">
                          <a:solidFill>
                            <a:schemeClr val="bg1"/>
                          </a:solidFill>
                          <a:latin typeface="+mn-lt"/>
                          <a:ea typeface="+mn-ea"/>
                          <a:cs typeface="+mn-cs"/>
                        </a:rPr>
                        <a:t>No change</a:t>
                      </a:r>
                      <a:endParaRPr lang="en-US" sz="1400" b="1" kern="1200" dirty="0">
                        <a:solidFill>
                          <a:schemeClr val="bg1"/>
                        </a:solidFill>
                        <a:latin typeface="+mn-lt"/>
                        <a:ea typeface="+mn-ea"/>
                        <a:cs typeface="+mn-cs"/>
                      </a:endParaRPr>
                    </a:p>
                  </a:txBody>
                  <a:tcP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c>
                  <a:txBody>
                    <a:bodyPr/>
                    <a:lstStyle/>
                    <a:p>
                      <a:pPr marL="0" algn="l" defTabSz="457200" rtl="0" eaLnBrk="1" latinLnBrk="0" hangingPunct="1"/>
                      <a:r>
                        <a:rPr lang="en-US" sz="1400" b="1" kern="1200" dirty="0" smtClean="0">
                          <a:solidFill>
                            <a:schemeClr val="bg1"/>
                          </a:solidFill>
                          <a:latin typeface="+mn-lt"/>
                          <a:ea typeface="+mn-ea"/>
                          <a:cs typeface="+mn-cs"/>
                        </a:rPr>
                        <a:t>Completed</a:t>
                      </a:r>
                      <a:endParaRPr lang="en-US" sz="1400" b="1" kern="1200" dirty="0">
                        <a:solidFill>
                          <a:schemeClr val="bg1"/>
                        </a:solidFill>
                        <a:latin typeface="+mn-lt"/>
                        <a:ea typeface="+mn-ea"/>
                        <a:cs typeface="+mn-cs"/>
                      </a:endParaRPr>
                    </a:p>
                  </a:txBody>
                  <a:tcPr>
                    <a:lnL w="12700" cap="flat" cmpd="sng" algn="ctr">
                      <a:solidFill>
                        <a:schemeClr val="bg1"/>
                      </a:solidFill>
                      <a:prstDash val="sysDash"/>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tcPr>
                </a:tc>
              </a:tr>
              <a:tr h="0">
                <a:tc>
                  <a:txBody>
                    <a:bodyPr/>
                    <a:lstStyle/>
                    <a:p>
                      <a:pPr marL="0" algn="l" defTabSz="457200" rtl="0" eaLnBrk="1" latinLnBrk="0" hangingPunct="1"/>
                      <a:r>
                        <a:rPr lang="en-US" sz="1400" b="1" kern="1200" dirty="0" smtClean="0">
                          <a:solidFill>
                            <a:schemeClr val="bg1"/>
                          </a:solidFill>
                          <a:latin typeface="+mn-lt"/>
                          <a:ea typeface="+mn-ea"/>
                          <a:cs typeface="+mn-cs"/>
                        </a:rPr>
                        <a:t>Monitor Energy Storage</a:t>
                      </a:r>
                      <a:endParaRPr lang="en-US" sz="1400" b="1"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457200" rtl="0" eaLnBrk="1" latinLnBrk="0" hangingPunct="1"/>
                      <a:r>
                        <a:rPr lang="en-US" sz="1400" b="1" kern="1200" dirty="0" smtClean="0">
                          <a:solidFill>
                            <a:schemeClr val="bg1"/>
                          </a:solidFill>
                          <a:latin typeface="+mn-lt"/>
                          <a:ea typeface="+mn-ea"/>
                          <a:cs typeface="+mn-cs"/>
                        </a:rPr>
                        <a:t>Removed</a:t>
                      </a:r>
                      <a:endParaRPr lang="en-US" sz="1400" b="1" kern="1200" dirty="0">
                        <a:solidFill>
                          <a:schemeClr val="bg1"/>
                        </a:solidFill>
                        <a:latin typeface="+mn-lt"/>
                        <a:ea typeface="+mn-ea"/>
                        <a:cs typeface="+mn-cs"/>
                      </a:endParaRPr>
                    </a:p>
                  </a:txBody>
                  <a:tcP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457200" rtl="0" eaLnBrk="1" latinLnBrk="0" hangingPunct="1"/>
                      <a:r>
                        <a:rPr lang="en-US" sz="1400" b="1" kern="1200" dirty="0" smtClean="0">
                          <a:solidFill>
                            <a:schemeClr val="bg1"/>
                          </a:solidFill>
                          <a:latin typeface="+mn-lt"/>
                          <a:ea typeface="+mn-ea"/>
                          <a:cs typeface="+mn-cs"/>
                        </a:rPr>
                        <a:t>N/A - Power </a:t>
                      </a:r>
                      <a:r>
                        <a:rPr lang="en-US" sz="1400" b="1" kern="1200" dirty="0" smtClean="0">
                          <a:solidFill>
                            <a:schemeClr val="bg1"/>
                          </a:solidFill>
                          <a:latin typeface="+mn-lt"/>
                          <a:ea typeface="+mn-ea"/>
                          <a:cs typeface="+mn-cs"/>
                        </a:rPr>
                        <a:t>system management removed</a:t>
                      </a:r>
                      <a:endParaRPr lang="en-US" sz="1400" b="1" kern="1200" dirty="0">
                        <a:solidFill>
                          <a:schemeClr val="bg1"/>
                        </a:solidFill>
                        <a:latin typeface="+mn-lt"/>
                        <a:ea typeface="+mn-ea"/>
                        <a:cs typeface="+mn-cs"/>
                      </a:endParaRPr>
                    </a:p>
                  </a:txBody>
                  <a:tcPr>
                    <a:lnL w="12700" cap="flat" cmpd="sng" algn="ctr">
                      <a:solidFill>
                        <a:schemeClr val="bg1"/>
                      </a:solidFill>
                      <a:prstDash val="sysDash"/>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07777294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a:t>Budget</a:t>
            </a:r>
            <a:r>
              <a:rPr lang="en-US" dirty="0"/>
              <a:t/>
            </a:r>
            <a:br>
              <a:rPr lang="en-US" dirty="0"/>
            </a:br>
            <a:r>
              <a:rPr lang="en-US" sz="2200" dirty="0"/>
              <a:t>Up to $1000</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847628172"/>
              </p:ext>
            </p:extLst>
          </p:nvPr>
        </p:nvGraphicFramePr>
        <p:xfrm>
          <a:off x="685346" y="2210069"/>
          <a:ext cx="7765324" cy="2926080"/>
        </p:xfrm>
        <a:graphic>
          <a:graphicData uri="http://schemas.openxmlformats.org/drawingml/2006/table">
            <a:tbl>
              <a:tblPr firstRow="1" lastRow="1" bandRow="1">
                <a:tableStyleId>{5C22544A-7EE6-4342-B048-85BDC9FD1C3A}</a:tableStyleId>
              </a:tblPr>
              <a:tblGrid>
                <a:gridCol w="3882662"/>
                <a:gridCol w="3882662"/>
              </a:tblGrid>
              <a:tr h="0">
                <a:tc>
                  <a:txBody>
                    <a:bodyPr/>
                    <a:lstStyle/>
                    <a:p>
                      <a:r>
                        <a:rPr lang="en-US" dirty="0" smtClean="0">
                          <a:solidFill>
                            <a:schemeClr val="bg1"/>
                          </a:solidFill>
                        </a:rPr>
                        <a:t>Item</a:t>
                      </a:r>
                      <a:endParaRPr lang="en-US" dirty="0">
                        <a:solidFill>
                          <a:schemeClr val="bg1"/>
                        </a:solidFill>
                      </a:endParaRPr>
                    </a:p>
                  </a:txBody>
                  <a:tcP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dirty="0" smtClean="0">
                          <a:solidFill>
                            <a:schemeClr val="bg1"/>
                          </a:solidFill>
                        </a:rPr>
                        <a:t>Cost</a:t>
                      </a:r>
                      <a:endParaRPr lang="en-US" dirty="0">
                        <a:solidFill>
                          <a:schemeClr val="bg1"/>
                        </a:solidFill>
                      </a:endParaRPr>
                    </a:p>
                  </a:txBody>
                  <a:tcP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r>
                        <a:rPr lang="en-US" dirty="0" smtClean="0">
                          <a:solidFill>
                            <a:schemeClr val="bg1"/>
                          </a:solidFill>
                        </a:rPr>
                        <a:t>System Controller </a:t>
                      </a:r>
                      <a:r>
                        <a:rPr lang="en-US" dirty="0" smtClean="0">
                          <a:solidFill>
                            <a:schemeClr val="bg1"/>
                          </a:solidFill>
                        </a:rPr>
                        <a:t>Stencil (2)</a:t>
                      </a:r>
                      <a:endParaRPr lang="en-US" dirty="0">
                        <a:solidFill>
                          <a:schemeClr val="bg1"/>
                        </a:solidFill>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en-US" dirty="0" smtClean="0">
                          <a:solidFill>
                            <a:schemeClr val="bg1"/>
                          </a:solidFill>
                        </a:rPr>
                        <a:t>$33.46</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r>
              <a:tr h="0">
                <a:tc>
                  <a:txBody>
                    <a:bodyPr/>
                    <a:lstStyle/>
                    <a:p>
                      <a:r>
                        <a:rPr lang="en-US" dirty="0" smtClean="0">
                          <a:solidFill>
                            <a:schemeClr val="bg1"/>
                          </a:solidFill>
                        </a:rPr>
                        <a:t>Low-Gain-Radio </a:t>
                      </a:r>
                      <a:r>
                        <a:rPr lang="en-US" dirty="0" smtClean="0">
                          <a:solidFill>
                            <a:schemeClr val="bg1"/>
                          </a:solidFill>
                        </a:rPr>
                        <a:t>Stencil (2)</a:t>
                      </a:r>
                      <a:endParaRPr lang="en-US" dirty="0">
                        <a:solidFill>
                          <a:schemeClr val="bg1"/>
                        </a:solidFill>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en-US" dirty="0" smtClean="0">
                          <a:solidFill>
                            <a:schemeClr val="bg1"/>
                          </a:solidFill>
                        </a:rPr>
                        <a:t>$52.08</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r>
              <a:tr h="0">
                <a:tc>
                  <a:txBody>
                    <a:bodyPr/>
                    <a:lstStyle/>
                    <a:p>
                      <a:r>
                        <a:rPr lang="en-US" dirty="0" smtClean="0">
                          <a:solidFill>
                            <a:schemeClr val="bg1"/>
                          </a:solidFill>
                        </a:rPr>
                        <a:t>System Controller </a:t>
                      </a:r>
                      <a:r>
                        <a:rPr lang="en-US" dirty="0" smtClean="0">
                          <a:solidFill>
                            <a:schemeClr val="bg1"/>
                          </a:solidFill>
                        </a:rPr>
                        <a:t>Parts (With Spares)</a:t>
                      </a:r>
                      <a:endParaRPr lang="en-US" dirty="0">
                        <a:solidFill>
                          <a:schemeClr val="bg1"/>
                        </a:solidFill>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en-US" dirty="0" smtClean="0">
                          <a:solidFill>
                            <a:schemeClr val="bg1"/>
                          </a:solidFill>
                        </a:rPr>
                        <a:t>$307.96</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bg1"/>
                          </a:solidFill>
                        </a:rPr>
                        <a:t>Low Gain Radio </a:t>
                      </a:r>
                      <a:r>
                        <a:rPr lang="en-US" dirty="0" smtClean="0">
                          <a:solidFill>
                            <a:schemeClr val="bg1"/>
                          </a:solidFill>
                        </a:rPr>
                        <a:t>Parts (With Spares)</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en-US" dirty="0" smtClean="0">
                          <a:solidFill>
                            <a:schemeClr val="bg1"/>
                          </a:solidFill>
                        </a:rPr>
                        <a:t>$200.89</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r>
              <a:tr h="0">
                <a:tc>
                  <a:txBody>
                    <a:bodyPr/>
                    <a:lstStyle/>
                    <a:p>
                      <a:r>
                        <a:rPr lang="en-US" dirty="0" smtClean="0">
                          <a:solidFill>
                            <a:schemeClr val="bg1"/>
                          </a:solidFill>
                        </a:rPr>
                        <a:t>System Controller Board (3)</a:t>
                      </a:r>
                      <a:endParaRPr lang="en-US" dirty="0">
                        <a:solidFill>
                          <a:schemeClr val="bg1"/>
                        </a:solidFill>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en-US" dirty="0" smtClean="0">
                          <a:solidFill>
                            <a:schemeClr val="bg1"/>
                          </a:solidFill>
                        </a:rPr>
                        <a:t>$153.70</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r>
              <a:tr h="0">
                <a:tc>
                  <a:txBody>
                    <a:bodyPr/>
                    <a:lstStyle/>
                    <a:p>
                      <a:r>
                        <a:rPr lang="en-US" dirty="0" smtClean="0">
                          <a:solidFill>
                            <a:schemeClr val="bg1"/>
                          </a:solidFill>
                        </a:rPr>
                        <a:t>Low Gain Radio  Board </a:t>
                      </a:r>
                      <a:r>
                        <a:rPr lang="en-US" dirty="0" smtClean="0">
                          <a:solidFill>
                            <a:schemeClr val="bg1"/>
                          </a:solidFill>
                        </a:rPr>
                        <a:t>(</a:t>
                      </a:r>
                      <a:r>
                        <a:rPr lang="en-US" dirty="0" smtClean="0">
                          <a:solidFill>
                            <a:schemeClr val="bg1"/>
                          </a:solidFill>
                        </a:rPr>
                        <a:t>3)</a:t>
                      </a:r>
                      <a:endParaRPr lang="en-US" dirty="0">
                        <a:solidFill>
                          <a:schemeClr val="bg1"/>
                        </a:solidFill>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en-US" dirty="0" smtClean="0">
                          <a:solidFill>
                            <a:schemeClr val="bg1"/>
                          </a:solidFill>
                        </a:rPr>
                        <a:t>$153.70</a:t>
                      </a: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r>
                        <a:rPr lang="en-US" dirty="0" smtClean="0">
                          <a:solidFill>
                            <a:schemeClr val="bg1"/>
                          </a:solidFill>
                        </a:rPr>
                        <a:t>Total</a:t>
                      </a:r>
                      <a:endParaRPr lang="en-US" dirty="0">
                        <a:solidFill>
                          <a:schemeClr val="bg1"/>
                        </a:solidFill>
                      </a:endParaRPr>
                    </a:p>
                  </a:txBody>
                  <a:tcP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dirty="0" smtClean="0">
                          <a:solidFill>
                            <a:schemeClr val="bg1"/>
                          </a:solidFill>
                        </a:rPr>
                        <a:t>$901.79</a:t>
                      </a:r>
                      <a:endParaRPr lang="en-US" dirty="0">
                        <a:solidFill>
                          <a:schemeClr val="bg1"/>
                        </a:solidFill>
                      </a:endParaRPr>
                    </a:p>
                  </a:txBody>
                  <a:tcP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6719715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a:t>
            </a:r>
            <a:endParaRPr lang="en-US" dirty="0"/>
          </a:p>
        </p:txBody>
      </p:sp>
      <p:sp>
        <p:nvSpPr>
          <p:cNvPr id="3" name="Content Placeholder 2"/>
          <p:cNvSpPr>
            <a:spLocks noGrp="1"/>
          </p:cNvSpPr>
          <p:nvPr>
            <p:ph idx="1"/>
          </p:nvPr>
        </p:nvSpPr>
        <p:spPr/>
        <p:txBody>
          <a:bodyPr/>
          <a:lstStyle/>
          <a:p>
            <a:endParaRPr lang="en-US" dirty="0" smtClean="0"/>
          </a:p>
        </p:txBody>
      </p:sp>
    </p:spTree>
    <p:extLst>
      <p:ext uri="{BB962C8B-B14F-4D97-AF65-F5344CB8AC3E}">
        <p14:creationId xmlns:p14="http://schemas.microsoft.com/office/powerpoint/2010/main" val="327558564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Changes and Improvements</a:t>
            </a:r>
            <a:endParaRPr lang="en-US" dirty="0"/>
          </a:p>
        </p:txBody>
      </p:sp>
      <p:sp>
        <p:nvSpPr>
          <p:cNvPr id="3" name="Content Placeholder 2"/>
          <p:cNvSpPr>
            <a:spLocks noGrp="1"/>
          </p:cNvSpPr>
          <p:nvPr>
            <p:ph idx="1"/>
          </p:nvPr>
        </p:nvSpPr>
        <p:spPr/>
        <p:txBody>
          <a:bodyPr/>
          <a:lstStyle/>
          <a:p>
            <a:r>
              <a:rPr lang="en-US" dirty="0" smtClean="0"/>
              <a:t>No NXP (maybe)</a:t>
            </a:r>
          </a:p>
          <a:p>
            <a:r>
              <a:rPr lang="en-US" dirty="0" smtClean="0"/>
              <a:t>Inverter</a:t>
            </a:r>
          </a:p>
          <a:p>
            <a:r>
              <a:rPr lang="en-US" dirty="0" smtClean="0"/>
              <a:t>Skyworks LNA</a:t>
            </a:r>
            <a:endParaRPr lang="en-US" dirty="0"/>
          </a:p>
        </p:txBody>
      </p:sp>
    </p:spTree>
    <p:extLst>
      <p:ext uri="{BB962C8B-B14F-4D97-AF65-F5344CB8AC3E}">
        <p14:creationId xmlns:p14="http://schemas.microsoft.com/office/powerpoint/2010/main" val="137980747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Learned</a:t>
            </a:r>
            <a:endParaRPr lang="en-US" dirty="0"/>
          </a:p>
        </p:txBody>
      </p:sp>
      <p:sp>
        <p:nvSpPr>
          <p:cNvPr id="3" name="Content Placeholder 2"/>
          <p:cNvSpPr>
            <a:spLocks noGrp="1"/>
          </p:cNvSpPr>
          <p:nvPr>
            <p:ph idx="1"/>
          </p:nvPr>
        </p:nvSpPr>
        <p:spPr/>
        <p:txBody>
          <a:bodyPr/>
          <a:lstStyle/>
          <a:p>
            <a:r>
              <a:rPr lang="en-US" dirty="0" smtClean="0"/>
              <a:t>Hack sessions, working together</a:t>
            </a:r>
          </a:p>
          <a:p>
            <a:r>
              <a:rPr lang="en-US" dirty="0" smtClean="0"/>
              <a:t>More communication between teams</a:t>
            </a:r>
          </a:p>
          <a:p>
            <a:r>
              <a:rPr lang="en-US" dirty="0" smtClean="0"/>
              <a:t>Work on harder tasks together</a:t>
            </a:r>
          </a:p>
          <a:p>
            <a:endParaRPr lang="en-US" dirty="0"/>
          </a:p>
        </p:txBody>
      </p:sp>
    </p:spTree>
    <p:extLst>
      <p:ext uri="{BB962C8B-B14F-4D97-AF65-F5344CB8AC3E}">
        <p14:creationId xmlns:p14="http://schemas.microsoft.com/office/powerpoint/2010/main" val="416380073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extShape 1"/>
          <p:cNvSpPr txBox="1"/>
          <p:nvPr/>
        </p:nvSpPr>
        <p:spPr>
          <a:xfrm>
            <a:off x="0" y="14760"/>
            <a:ext cx="9136440" cy="1236600"/>
          </a:xfrm>
          <a:prstGeom prst="rect">
            <a:avLst/>
          </a:prstGeom>
        </p:spPr>
        <p:txBody>
          <a:bodyPr anchor="ctr"/>
          <a:lstStyle/>
          <a:p>
            <a:pPr algn="ctr">
              <a:lnSpc>
                <a:spcPct val="100000"/>
              </a:lnSpc>
            </a:pPr>
            <a:endParaRPr dirty="0"/>
          </a:p>
        </p:txBody>
      </p:sp>
      <p:sp>
        <p:nvSpPr>
          <p:cNvPr id="113" name="TextShape 2"/>
          <p:cNvSpPr txBox="1"/>
          <p:nvPr/>
        </p:nvSpPr>
        <p:spPr>
          <a:xfrm>
            <a:off x="312480" y="1894680"/>
            <a:ext cx="8610120" cy="4068720"/>
          </a:xfrm>
          <a:prstGeom prst="rect">
            <a:avLst/>
          </a:prstGeom>
        </p:spPr>
        <p:txBody>
          <a:bodyPr/>
          <a:lstStyle/>
          <a:p>
            <a:pPr>
              <a:lnSpc>
                <a:spcPct val="100000"/>
              </a:lnSpc>
            </a:pPr>
            <a:endParaRPr dirty="0"/>
          </a:p>
        </p:txBody>
      </p:sp>
      <p:sp>
        <p:nvSpPr>
          <p:cNvPr id="2" name="Title 1"/>
          <p:cNvSpPr>
            <a:spLocks noGrp="1"/>
          </p:cNvSpPr>
          <p:nvPr>
            <p:ph type="title"/>
          </p:nvPr>
        </p:nvSpPr>
        <p:spPr/>
        <p:txBody>
          <a:bodyPr>
            <a:normAutofit/>
          </a:bodyPr>
          <a:lstStyle/>
          <a:p>
            <a:r>
              <a:rPr lang="en-US" dirty="0"/>
              <a:t>IP and Prior </a:t>
            </a:r>
            <a:r>
              <a:rPr lang="en-US" dirty="0" smtClean="0"/>
              <a:t>Work</a:t>
            </a:r>
            <a:endParaRPr lang="en-US" dirty="0"/>
          </a:p>
        </p:txBody>
      </p:sp>
      <p:sp>
        <p:nvSpPr>
          <p:cNvPr id="3" name="Content Placeholder 2"/>
          <p:cNvSpPr>
            <a:spLocks noGrp="1"/>
          </p:cNvSpPr>
          <p:nvPr>
            <p:ph idx="1"/>
          </p:nvPr>
        </p:nvSpPr>
        <p:spPr/>
        <p:txBody>
          <a:bodyPr>
            <a:normAutofit lnSpcReduction="10000"/>
          </a:bodyPr>
          <a:lstStyle/>
          <a:p>
            <a:pPr marL="36900" indent="0">
              <a:buNone/>
            </a:pPr>
            <a:r>
              <a:rPr lang="en-US" sz="2400" dirty="0" smtClean="0"/>
              <a:t>Datasheets</a:t>
            </a:r>
          </a:p>
          <a:p>
            <a:r>
              <a:rPr lang="en-US" sz="2400" dirty="0" smtClean="0"/>
              <a:t>Freescale/NXP</a:t>
            </a:r>
          </a:p>
          <a:p>
            <a:r>
              <a:rPr lang="en-US" sz="2400" dirty="0" smtClean="0"/>
              <a:t>Silicon Labs</a:t>
            </a:r>
          </a:p>
          <a:p>
            <a:r>
              <a:rPr lang="en-US" sz="2400" dirty="0" smtClean="0"/>
              <a:t>Murata</a:t>
            </a:r>
          </a:p>
          <a:p>
            <a:r>
              <a:rPr lang="en-US" sz="2400" dirty="0" smtClean="0"/>
              <a:t>Microchip Technology</a:t>
            </a:r>
          </a:p>
          <a:p>
            <a:r>
              <a:rPr lang="en-US" sz="2400" dirty="0" err="1" smtClean="0"/>
              <a:t>Micrel</a:t>
            </a:r>
            <a:endParaRPr lang="en-US" dirty="0"/>
          </a:p>
          <a:p>
            <a:pPr marL="36900" indent="0">
              <a:buNone/>
            </a:pPr>
            <a:r>
              <a:rPr lang="en-US" sz="2400" dirty="0" smtClean="0"/>
              <a:t>All </a:t>
            </a:r>
            <a:r>
              <a:rPr lang="en-US" sz="2400" dirty="0"/>
              <a:t>open </a:t>
            </a:r>
            <a:r>
              <a:rPr lang="en-US" sz="2400" dirty="0" smtClean="0"/>
              <a:t>source</a:t>
            </a:r>
          </a:p>
          <a:p>
            <a:r>
              <a:rPr lang="en-US" sz="2400" dirty="0" err="1" smtClean="0"/>
              <a:t>ATMega</a:t>
            </a:r>
            <a:r>
              <a:rPr lang="en-US" sz="2400" dirty="0" smtClean="0"/>
              <a:t> drivers from Peter </a:t>
            </a:r>
            <a:r>
              <a:rPr lang="en-US" sz="2400" dirty="0" err="1" smtClean="0"/>
              <a:t>Fleury</a:t>
            </a:r>
            <a:endParaRPr lang="en-US" dirty="0"/>
          </a:p>
          <a:p>
            <a:endParaRPr lang="en-US" dirty="0"/>
          </a:p>
          <a:p>
            <a:endParaRPr lang="en-US" dirty="0"/>
          </a:p>
          <a:p>
            <a:endParaRPr lang="en-US" dirty="0"/>
          </a:p>
        </p:txBody>
      </p:sp>
    </p:spTree>
  </p:cSld>
  <p:clrMapOvr>
    <a:masterClrMapping/>
  </p:clrMapOvr>
  <p:timing>
    <p:tnLst>
      <p:par>
        <p:cTn id="1" dur="indefinite" restart="never" nodeType="tmRoot">
          <p:childTnLst>
            <p:seq>
              <p:cTn id="2" nodeType="mainSeq">
                <p:childTnLst>
                  <p:par>
                    <p:cTn id="3"/>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Bigger </a:t>
            </a:r>
            <a:r>
              <a:rPr lang="en-US" dirty="0" smtClean="0"/>
              <a:t>Picture</a:t>
            </a:r>
            <a:endParaRPr lang="en-US" dirty="0"/>
          </a:p>
        </p:txBody>
      </p:sp>
      <p:sp>
        <p:nvSpPr>
          <p:cNvPr id="3" name="Content Placeholder 2"/>
          <p:cNvSpPr>
            <a:spLocks noGrp="1"/>
          </p:cNvSpPr>
          <p:nvPr>
            <p:ph idx="1"/>
          </p:nvPr>
        </p:nvSpPr>
        <p:spPr/>
        <p:txBody>
          <a:bodyPr/>
          <a:lstStyle/>
          <a:p>
            <a:r>
              <a:rPr lang="en-US" dirty="0">
                <a:effectLst/>
              </a:rPr>
              <a:t>Building a C3 system from scratch to meet</a:t>
            </a:r>
          </a:p>
          <a:p>
            <a:pPr lvl="1"/>
            <a:r>
              <a:rPr lang="en-US" dirty="0">
                <a:effectLst/>
              </a:rPr>
              <a:t>The harsh environment of space</a:t>
            </a:r>
          </a:p>
          <a:p>
            <a:pPr lvl="1"/>
            <a:r>
              <a:rPr lang="en-US" dirty="0">
                <a:effectLst/>
              </a:rPr>
              <a:t>Compliance with governmental regulations</a:t>
            </a:r>
          </a:p>
          <a:p>
            <a:r>
              <a:rPr lang="en-US" dirty="0">
                <a:effectLst/>
              </a:rPr>
              <a:t>Programming the </a:t>
            </a:r>
            <a:r>
              <a:rPr lang="en-US" dirty="0" smtClean="0">
                <a:effectLst/>
              </a:rPr>
              <a:t>module </a:t>
            </a:r>
            <a:r>
              <a:rPr lang="en-US" dirty="0">
                <a:effectLst/>
              </a:rPr>
              <a:t>to perform the aforementioned duties</a:t>
            </a:r>
          </a:p>
          <a:p>
            <a:r>
              <a:rPr lang="en-US" dirty="0">
                <a:effectLst/>
              </a:rPr>
              <a:t>Testing and verifying the device</a:t>
            </a:r>
          </a:p>
          <a:p>
            <a:r>
              <a:rPr lang="en-US" dirty="0">
                <a:effectLst/>
              </a:rPr>
              <a:t>Documentation</a:t>
            </a:r>
          </a:p>
          <a:p>
            <a:r>
              <a:rPr lang="en-US" dirty="0">
                <a:effectLst/>
              </a:rPr>
              <a:t>Adhering to the PSAS open-source </a:t>
            </a:r>
            <a:r>
              <a:rPr lang="en-US" dirty="0" smtClean="0">
                <a:effectLst/>
              </a:rPr>
              <a:t>standard</a:t>
            </a:r>
            <a:endParaRPr lang="en-US" dirty="0">
              <a:effectLst/>
            </a:endParaRPr>
          </a:p>
        </p:txBody>
      </p:sp>
    </p:spTree>
    <p:extLst>
      <p:ext uri="{BB962C8B-B14F-4D97-AF65-F5344CB8AC3E}">
        <p14:creationId xmlns:p14="http://schemas.microsoft.com/office/powerpoint/2010/main" val="15538124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extShape 1"/>
          <p:cNvSpPr txBox="1"/>
          <p:nvPr/>
        </p:nvSpPr>
        <p:spPr>
          <a:xfrm>
            <a:off x="1866960" y="-52920"/>
            <a:ext cx="5105160" cy="1236600"/>
          </a:xfrm>
          <a:prstGeom prst="rect">
            <a:avLst/>
          </a:prstGeom>
        </p:spPr>
        <p:txBody>
          <a:bodyPr anchor="ctr"/>
          <a:lstStyle/>
          <a:p>
            <a:pPr algn="ctr">
              <a:lnSpc>
                <a:spcPct val="100000"/>
              </a:lnSpc>
            </a:pPr>
            <a:endParaRPr dirty="0"/>
          </a:p>
        </p:txBody>
      </p:sp>
      <p:sp>
        <p:nvSpPr>
          <p:cNvPr id="125" name="CustomShape 2"/>
          <p:cNvSpPr/>
          <p:nvPr/>
        </p:nvSpPr>
        <p:spPr>
          <a:xfrm>
            <a:off x="457200" y="1905120"/>
            <a:ext cx="5257440" cy="3929040"/>
          </a:xfrm>
          <a:prstGeom prst="rect">
            <a:avLst/>
          </a:prstGeom>
        </p:spPr>
        <p:txBody>
          <a:bodyPr lIns="90000" tIns="45000" rIns="90000" bIns="45000"/>
          <a:lstStyle/>
          <a:p>
            <a:pPr>
              <a:lnSpc>
                <a:spcPct val="100000"/>
              </a:lnSpc>
            </a:pPr>
            <a:endParaRPr dirty="0"/>
          </a:p>
        </p:txBody>
      </p:sp>
      <p:pic>
        <p:nvPicPr>
          <p:cNvPr id="126" name="Picture 2"/>
          <p:cNvPicPr/>
          <p:nvPr/>
        </p:nvPicPr>
        <p:blipFill>
          <a:blip r:embed="rId3"/>
          <a:stretch>
            <a:fillRect/>
          </a:stretch>
        </p:blipFill>
        <p:spPr>
          <a:xfrm>
            <a:off x="5083135" y="1905120"/>
            <a:ext cx="3098180" cy="3098180"/>
          </a:xfrm>
          <a:prstGeom prst="rect">
            <a:avLst/>
          </a:prstGeom>
        </p:spPr>
      </p:pic>
      <p:sp>
        <p:nvSpPr>
          <p:cNvPr id="2" name="Title 1"/>
          <p:cNvSpPr>
            <a:spLocks noGrp="1"/>
          </p:cNvSpPr>
          <p:nvPr>
            <p:ph type="title"/>
          </p:nvPr>
        </p:nvSpPr>
        <p:spPr/>
        <p:txBody>
          <a:bodyPr>
            <a:normAutofit/>
          </a:bodyPr>
          <a:lstStyle/>
          <a:p>
            <a:r>
              <a:rPr lang="en-US" dirty="0"/>
              <a:t>Acknowledgments</a:t>
            </a:r>
          </a:p>
        </p:txBody>
      </p:sp>
      <p:sp>
        <p:nvSpPr>
          <p:cNvPr id="3" name="Content Placeholder 2"/>
          <p:cNvSpPr>
            <a:spLocks noGrp="1"/>
          </p:cNvSpPr>
          <p:nvPr>
            <p:ph idx="1"/>
          </p:nvPr>
        </p:nvSpPr>
        <p:spPr>
          <a:xfrm>
            <a:off x="685346" y="1732450"/>
            <a:ext cx="5483806" cy="4058751"/>
          </a:xfrm>
        </p:spPr>
        <p:txBody>
          <a:bodyPr>
            <a:normAutofit/>
          </a:bodyPr>
          <a:lstStyle/>
          <a:p>
            <a:r>
              <a:rPr lang="en-US" dirty="0"/>
              <a:t>Portland State University</a:t>
            </a:r>
          </a:p>
          <a:p>
            <a:r>
              <a:rPr lang="en-US" dirty="0" smtClean="0"/>
              <a:t>Aerospace </a:t>
            </a:r>
            <a:r>
              <a:rPr lang="en-US" dirty="0"/>
              <a:t>Society (PSAS</a:t>
            </a:r>
            <a:r>
              <a:rPr lang="en-US" dirty="0" smtClean="0"/>
              <a:t>)</a:t>
            </a:r>
          </a:p>
          <a:p>
            <a:pPr lvl="1"/>
            <a:r>
              <a:rPr lang="en-US" dirty="0" smtClean="0"/>
              <a:t>Andrew</a:t>
            </a:r>
          </a:p>
          <a:p>
            <a:pPr lvl="1"/>
            <a:r>
              <a:rPr lang="en-US" dirty="0" smtClean="0"/>
              <a:t>Glenn</a:t>
            </a:r>
          </a:p>
          <a:p>
            <a:pPr lvl="1"/>
            <a:r>
              <a:rPr lang="en-US" dirty="0" smtClean="0"/>
              <a:t>Theo</a:t>
            </a:r>
          </a:p>
          <a:p>
            <a:pPr lvl="1"/>
            <a:r>
              <a:rPr lang="en-US" dirty="0" smtClean="0"/>
              <a:t>Kenny</a:t>
            </a:r>
            <a:endParaRPr lang="en-US" dirty="0" smtClean="0"/>
          </a:p>
          <a:p>
            <a:pPr lvl="1"/>
            <a:r>
              <a:rPr lang="en-US" dirty="0" smtClean="0"/>
              <a:t>Jaime</a:t>
            </a:r>
          </a:p>
          <a:p>
            <a:pPr lvl="1"/>
            <a:r>
              <a:rPr lang="en-US" dirty="0" smtClean="0"/>
              <a:t>Eric</a:t>
            </a:r>
          </a:p>
          <a:p>
            <a:endParaRPr lang="en-US" dirty="0"/>
          </a:p>
          <a:p>
            <a:endParaRPr lang="en-US" dirty="0"/>
          </a:p>
          <a:p>
            <a:endParaRPr lang="en-US" dirty="0"/>
          </a:p>
          <a:p>
            <a:endParaRPr lang="en-US" dirty="0"/>
          </a:p>
        </p:txBody>
      </p:sp>
    </p:spTree>
  </p:cSld>
  <p:clrMapOvr>
    <a:masterClrMapping/>
  </p:clrMapOvr>
  <p:timing>
    <p:tnLst>
      <p:par>
        <p:cTn id="1" dur="indefinite" restart="never" nodeType="tmRoot">
          <p:childTnLst>
            <p:seq>
              <p:cTn id="2" nodeType="mainSeq">
                <p:childTnLst>
                  <p:par>
                    <p:cTn id="3"/>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Q&amp;A / DEMO</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0444805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a:t>
            </a:r>
          </a:p>
        </p:txBody>
      </p:sp>
      <p:sp>
        <p:nvSpPr>
          <p:cNvPr id="3" name="Content Placeholder 2"/>
          <p:cNvSpPr>
            <a:spLocks noGrp="1"/>
          </p:cNvSpPr>
          <p:nvPr>
            <p:ph idx="1"/>
          </p:nvPr>
        </p:nvSpPr>
        <p:spPr>
          <a:xfrm>
            <a:off x="148530" y="1580050"/>
            <a:ext cx="5115447" cy="5084361"/>
          </a:xfrm>
        </p:spPr>
        <p:txBody>
          <a:bodyPr>
            <a:noAutofit/>
          </a:bodyPr>
          <a:lstStyle/>
          <a:p>
            <a:pPr>
              <a:buFont typeface="Arial" panose="020B0604020202020204" pitchFamily="34" charset="0"/>
              <a:buChar char="•"/>
            </a:pPr>
            <a:r>
              <a:rPr lang="en-US" sz="1100" dirty="0">
                <a:ln w="0"/>
                <a:solidFill>
                  <a:schemeClr val="tx1"/>
                </a:solidFill>
                <a:effectLst>
                  <a:outerShdw blurRad="38100" dist="19050" dir="2700000" algn="tl" rotWithShape="0">
                    <a:schemeClr val="dk1">
                      <a:alpha val="40000"/>
                    </a:schemeClr>
                  </a:outerShdw>
                </a:effectLst>
              </a:rPr>
              <a:t>Must</a:t>
            </a:r>
          </a:p>
          <a:p>
            <a:pPr lvl="1">
              <a:buFont typeface="Arial" panose="020B0604020202020204" pitchFamily="34" charset="0"/>
              <a:buChar char="•"/>
            </a:pPr>
            <a:r>
              <a:rPr lang="en-US" sz="1100" dirty="0">
                <a:ln w="0"/>
                <a:solidFill>
                  <a:schemeClr val="tx1"/>
                </a:solidFill>
                <a:effectLst>
                  <a:outerShdw blurRad="38100" dist="19050" dir="2700000" algn="tl" rotWithShape="0">
                    <a:schemeClr val="dk1">
                      <a:alpha val="40000"/>
                    </a:schemeClr>
                  </a:outerShdw>
                </a:effectLst>
              </a:rPr>
              <a:t>Environment</a:t>
            </a:r>
          </a:p>
          <a:p>
            <a:pPr lvl="2">
              <a:buFont typeface="Arial" panose="020B0604020202020204" pitchFamily="34" charset="0"/>
              <a:buChar char="•"/>
            </a:pPr>
            <a:r>
              <a:rPr lang="en-US" sz="1100" dirty="0">
                <a:ln w="0"/>
                <a:solidFill>
                  <a:schemeClr val="tx1"/>
                </a:solidFill>
                <a:effectLst>
                  <a:outerShdw blurRad="38100" dist="19050" dir="2700000" algn="tl" rotWithShape="0">
                    <a:schemeClr val="dk1">
                      <a:alpha val="40000"/>
                    </a:schemeClr>
                  </a:outerShdw>
                </a:effectLst>
              </a:rPr>
              <a:t>Use parts rated in an Industrial Operating Temperature Range (−40°C to 80°C)</a:t>
            </a:r>
          </a:p>
          <a:p>
            <a:pPr lvl="1">
              <a:buFont typeface="Arial" panose="020B0604020202020204" pitchFamily="34" charset="0"/>
              <a:buChar char="•"/>
            </a:pPr>
            <a:r>
              <a:rPr lang="en-US" sz="1100" dirty="0">
                <a:ln w="0"/>
                <a:solidFill>
                  <a:schemeClr val="tx1"/>
                </a:solidFill>
                <a:effectLst>
                  <a:outerShdw blurRad="38100" dist="19050" dir="2700000" algn="tl" rotWithShape="0">
                    <a:schemeClr val="dk1">
                      <a:alpha val="40000"/>
                    </a:schemeClr>
                  </a:outerShdw>
                </a:effectLst>
              </a:rPr>
              <a:t>Communication block ("radio")</a:t>
            </a:r>
          </a:p>
          <a:p>
            <a:pPr lvl="2">
              <a:buFont typeface="Arial" panose="020B0604020202020204" pitchFamily="34" charset="0"/>
              <a:buChar char="•"/>
            </a:pPr>
            <a:r>
              <a:rPr lang="en-US" sz="1100" dirty="0">
                <a:ln w="0"/>
                <a:solidFill>
                  <a:schemeClr val="tx1"/>
                </a:solidFill>
                <a:effectLst>
                  <a:outerShdw blurRad="38100" dist="19050" dir="2700000" algn="tl" rotWithShape="0">
                    <a:schemeClr val="dk1">
                      <a:alpha val="40000"/>
                    </a:schemeClr>
                  </a:outerShdw>
                </a:effectLst>
              </a:rPr>
              <a:t>Operate in the 70 cm band (436 to 438 MHz)</a:t>
            </a:r>
          </a:p>
          <a:p>
            <a:pPr lvl="3">
              <a:buFont typeface="Arial" panose="020B0604020202020204" pitchFamily="34" charset="0"/>
              <a:buChar char="•"/>
            </a:pPr>
            <a:r>
              <a:rPr lang="en-US" sz="1100" dirty="0">
                <a:ln w="0"/>
                <a:solidFill>
                  <a:schemeClr val="tx1"/>
                </a:solidFill>
                <a:effectLst>
                  <a:outerShdw blurRad="38100" dist="19050" dir="2700000" algn="tl" rotWithShape="0">
                    <a:schemeClr val="dk1">
                      <a:alpha val="40000"/>
                    </a:schemeClr>
                  </a:outerShdw>
                </a:effectLst>
              </a:rPr>
              <a:t>Use IARU specified frequency for RF </a:t>
            </a:r>
            <a:r>
              <a:rPr lang="en-US" sz="1100" dirty="0" err="1">
                <a:ln w="0"/>
                <a:solidFill>
                  <a:schemeClr val="tx1"/>
                </a:solidFill>
                <a:effectLst>
                  <a:outerShdw blurRad="38100" dist="19050" dir="2700000" algn="tl" rotWithShape="0">
                    <a:schemeClr val="dk1">
                      <a:alpha val="40000"/>
                    </a:schemeClr>
                  </a:outerShdw>
                </a:effectLst>
              </a:rPr>
              <a:t>comms</a:t>
            </a:r>
            <a:r>
              <a:rPr lang="en-US" sz="1100" dirty="0">
                <a:ln w="0"/>
                <a:solidFill>
                  <a:schemeClr val="tx1"/>
                </a:solidFill>
                <a:effectLst>
                  <a:outerShdw blurRad="38100" dist="19050" dir="2700000" algn="tl" rotWithShape="0">
                    <a:schemeClr val="dk1">
                      <a:alpha val="40000"/>
                    </a:schemeClr>
                  </a:outerShdw>
                </a:effectLst>
              </a:rPr>
              <a:t> and make appropriate changes if necessary</a:t>
            </a:r>
          </a:p>
          <a:p>
            <a:pPr lvl="2">
              <a:buFont typeface="Arial" panose="020B0604020202020204" pitchFamily="34" charset="0"/>
              <a:buChar char="•"/>
            </a:pPr>
            <a:r>
              <a:rPr lang="en-US" sz="1100" dirty="0">
                <a:ln w="0"/>
                <a:solidFill>
                  <a:schemeClr val="tx1"/>
                </a:solidFill>
                <a:effectLst>
                  <a:outerShdw blurRad="38100" dist="19050" dir="2700000" algn="tl" rotWithShape="0">
                    <a:schemeClr val="dk1">
                      <a:alpha val="40000"/>
                    </a:schemeClr>
                  </a:outerShdw>
                </a:effectLst>
              </a:rPr>
              <a:t>Meet FCC Amateur Radio Licensing requirements (Title 47 CFR part 97)</a:t>
            </a:r>
          </a:p>
          <a:p>
            <a:pPr lvl="2">
              <a:buFont typeface="Arial" panose="020B0604020202020204" pitchFamily="34" charset="0"/>
              <a:buChar char="•"/>
            </a:pPr>
            <a:r>
              <a:rPr lang="en-US" sz="1100" dirty="0">
                <a:ln w="0"/>
                <a:solidFill>
                  <a:schemeClr val="tx1"/>
                </a:solidFill>
                <a:effectLst>
                  <a:outerShdw blurRad="38100" dist="19050" dir="2700000" algn="tl" rotWithShape="0">
                    <a:schemeClr val="dk1">
                      <a:alpha val="40000"/>
                    </a:schemeClr>
                  </a:outerShdw>
                </a:effectLst>
              </a:rPr>
              <a:t>Meet 10km link budget</a:t>
            </a:r>
          </a:p>
          <a:p>
            <a:pPr lvl="2">
              <a:buFont typeface="Arial" panose="020B0604020202020204" pitchFamily="34" charset="0"/>
              <a:buChar char="•"/>
            </a:pPr>
            <a:r>
              <a:rPr lang="en-US" sz="1100" dirty="0">
                <a:ln w="0"/>
                <a:solidFill>
                  <a:schemeClr val="tx1"/>
                </a:solidFill>
                <a:effectLst>
                  <a:outerShdw blurRad="38100" dist="19050" dir="2700000" algn="tl" rotWithShape="0">
                    <a:schemeClr val="dk1">
                      <a:alpha val="40000"/>
                    </a:schemeClr>
                  </a:outerShdw>
                </a:effectLst>
              </a:rPr>
              <a:t>Have bidirectional communication interface to Payload via UART</a:t>
            </a:r>
          </a:p>
          <a:p>
            <a:pPr lvl="2">
              <a:buFont typeface="Arial" panose="020B0604020202020204" pitchFamily="34" charset="0"/>
              <a:buChar char="•"/>
            </a:pPr>
            <a:r>
              <a:rPr lang="en-US" sz="1100" dirty="0">
                <a:ln w="0"/>
                <a:solidFill>
                  <a:schemeClr val="tx1"/>
                </a:solidFill>
                <a:effectLst>
                  <a:outerShdw blurRad="38100" dist="19050" dir="2700000" algn="tl" rotWithShape="0">
                    <a:schemeClr val="dk1">
                      <a:alpha val="40000"/>
                    </a:schemeClr>
                  </a:outerShdw>
                </a:effectLst>
              </a:rPr>
              <a:t>Local storage for communication in/out </a:t>
            </a:r>
            <a:r>
              <a:rPr lang="en-US" sz="1100" dirty="0" smtClean="0">
                <a:ln w="0"/>
                <a:solidFill>
                  <a:schemeClr val="tx1"/>
                </a:solidFill>
                <a:effectLst>
                  <a:outerShdw blurRad="38100" dist="19050" dir="2700000" algn="tl" rotWithShape="0">
                    <a:schemeClr val="dk1">
                      <a:alpha val="40000"/>
                    </a:schemeClr>
                  </a:outerShdw>
                </a:effectLst>
              </a:rPr>
              <a:t>queues</a:t>
            </a:r>
          </a:p>
          <a:p>
            <a:pPr lvl="1">
              <a:buFont typeface="Arial" panose="020B0604020202020204" pitchFamily="34" charset="0"/>
              <a:buChar char="•"/>
            </a:pPr>
            <a:r>
              <a:rPr lang="en-US" sz="1100" dirty="0">
                <a:ln w="0"/>
                <a:solidFill>
                  <a:schemeClr val="tx1"/>
                </a:solidFill>
                <a:effectLst>
                  <a:outerShdw blurRad="38100" dist="19050" dir="2700000" algn="tl" rotWithShape="0">
                    <a:schemeClr val="dk1">
                      <a:alpha val="40000"/>
                    </a:schemeClr>
                  </a:outerShdw>
                </a:effectLst>
              </a:rPr>
              <a:t>Energy storage</a:t>
            </a:r>
          </a:p>
          <a:p>
            <a:pPr lvl="2">
              <a:buFont typeface="Arial" panose="020B0604020202020204" pitchFamily="34" charset="0"/>
              <a:buChar char="•"/>
            </a:pPr>
            <a:r>
              <a:rPr lang="en-US" sz="1100" dirty="0">
                <a:ln w="0"/>
                <a:solidFill>
                  <a:schemeClr val="tx1"/>
                </a:solidFill>
                <a:effectLst>
                  <a:outerShdw blurRad="38100" dist="19050" dir="2700000" algn="tl" rotWithShape="0">
                    <a:schemeClr val="dk1">
                      <a:alpha val="40000"/>
                    </a:schemeClr>
                  </a:outerShdw>
                </a:effectLst>
              </a:rPr>
              <a:t>Use an energy storage system to power the </a:t>
            </a:r>
            <a:r>
              <a:rPr lang="en-US" sz="1100" dirty="0" smtClean="0">
                <a:ln w="0"/>
                <a:solidFill>
                  <a:schemeClr val="tx1"/>
                </a:solidFill>
                <a:effectLst>
                  <a:outerShdw blurRad="38100" dist="19050" dir="2700000" algn="tl" rotWithShape="0">
                    <a:schemeClr val="dk1">
                      <a:alpha val="40000"/>
                    </a:schemeClr>
                  </a:outerShdw>
                </a:effectLst>
              </a:rPr>
              <a:t>module</a:t>
            </a:r>
            <a:r>
              <a:rPr lang="en-US" sz="1100" dirty="0" smtClean="0">
                <a:ln w="0"/>
                <a:solidFill>
                  <a:schemeClr val="tx1"/>
                </a:solidFill>
                <a:effectLst>
                  <a:outerShdw blurRad="38100" dist="19050" dir="2700000" algn="tl" rotWithShape="0">
                    <a:schemeClr val="dk1">
                      <a:alpha val="40000"/>
                    </a:schemeClr>
                  </a:outerShdw>
                </a:effectLst>
              </a:rPr>
              <a:t>s </a:t>
            </a:r>
            <a:r>
              <a:rPr lang="en-US" sz="1100" dirty="0" smtClean="0">
                <a:ln w="0"/>
                <a:solidFill>
                  <a:schemeClr val="tx1"/>
                </a:solidFill>
                <a:effectLst>
                  <a:outerShdw blurRad="38100" dist="19050" dir="2700000" algn="tl" rotWithShape="0">
                    <a:schemeClr val="dk1">
                      <a:alpha val="40000"/>
                    </a:schemeClr>
                  </a:outerShdw>
                </a:effectLst>
              </a:rPr>
              <a:t>when </a:t>
            </a:r>
            <a:r>
              <a:rPr lang="en-US" sz="1100" dirty="0">
                <a:ln w="0"/>
                <a:solidFill>
                  <a:schemeClr val="tx1"/>
                </a:solidFill>
                <a:effectLst>
                  <a:outerShdw blurRad="38100" dist="19050" dir="2700000" algn="tl" rotWithShape="0">
                    <a:schemeClr val="dk1">
                      <a:alpha val="40000"/>
                    </a:schemeClr>
                  </a:outerShdw>
                </a:effectLst>
              </a:rPr>
              <a:t>not in </a:t>
            </a:r>
            <a:r>
              <a:rPr lang="en-US" sz="1100" dirty="0" smtClean="0">
                <a:ln w="0"/>
                <a:solidFill>
                  <a:schemeClr val="tx1"/>
                </a:solidFill>
                <a:effectLst>
                  <a:outerShdw blurRad="38100" dist="19050" dir="2700000" algn="tl" rotWithShape="0">
                    <a:schemeClr val="dk1">
                      <a:alpha val="40000"/>
                    </a:schemeClr>
                  </a:outerShdw>
                </a:effectLst>
              </a:rPr>
              <a:t>sunlight</a:t>
            </a:r>
          </a:p>
          <a:p>
            <a:pPr lvl="1">
              <a:buFont typeface="Arial" panose="020B0604020202020204" pitchFamily="34" charset="0"/>
              <a:buChar char="•"/>
            </a:pPr>
            <a:r>
              <a:rPr lang="en-US" sz="1100" dirty="0">
                <a:ln w="0"/>
                <a:solidFill>
                  <a:schemeClr val="tx1"/>
                </a:solidFill>
                <a:effectLst>
                  <a:outerShdw blurRad="38100" dist="19050" dir="2700000" algn="tl" rotWithShape="0">
                    <a:schemeClr val="dk1">
                      <a:alpha val="40000"/>
                    </a:schemeClr>
                  </a:outerShdw>
                </a:effectLst>
              </a:rPr>
              <a:t>Energy Switching/Control</a:t>
            </a:r>
          </a:p>
          <a:p>
            <a:pPr lvl="2">
              <a:buFont typeface="Arial" panose="020B0604020202020204" pitchFamily="34" charset="0"/>
              <a:buChar char="•"/>
            </a:pPr>
            <a:r>
              <a:rPr lang="en-US" sz="1100" dirty="0">
                <a:ln w="0"/>
                <a:solidFill>
                  <a:schemeClr val="tx1"/>
                </a:solidFill>
                <a:effectLst>
                  <a:outerShdw blurRad="38100" dist="19050" dir="2700000" algn="tl" rotWithShape="0">
                    <a:schemeClr val="dk1">
                      <a:alpha val="40000"/>
                    </a:schemeClr>
                  </a:outerShdw>
                </a:effectLst>
              </a:rPr>
              <a:t>Be able to seamlessly switch energy sources to the load (System Controller)</a:t>
            </a:r>
          </a:p>
          <a:p>
            <a:pPr marL="450000" lvl="1" indent="0">
              <a:buNone/>
            </a:pPr>
            <a:endParaRPr lang="en-US" sz="1300" dirty="0">
              <a:solidFill>
                <a:schemeClr val="tx1"/>
              </a:solidFill>
            </a:endParaRPr>
          </a:p>
          <a:p>
            <a:pPr lvl="1"/>
            <a:endParaRPr lang="en-US" sz="1300" dirty="0">
              <a:solidFill>
                <a:schemeClr val="tx1"/>
              </a:solidFill>
              <a:effectLst/>
            </a:endParaRPr>
          </a:p>
        </p:txBody>
      </p:sp>
      <p:sp>
        <p:nvSpPr>
          <p:cNvPr id="5" name="TextBox 4"/>
          <p:cNvSpPr txBox="1"/>
          <p:nvPr/>
        </p:nvSpPr>
        <p:spPr>
          <a:xfrm>
            <a:off x="4917989" y="1837037"/>
            <a:ext cx="4049692" cy="3754874"/>
          </a:xfrm>
          <a:prstGeom prst="rect">
            <a:avLst/>
          </a:prstGeom>
          <a:noFill/>
        </p:spPr>
        <p:txBody>
          <a:bodyPr wrap="square" rtlCol="0">
            <a:spAutoFit/>
          </a:bodyPr>
          <a:lstStyle/>
          <a:p>
            <a:pPr marL="628650" lvl="1" indent="-171450">
              <a:buFont typeface="Arial" panose="020B0604020202020204" pitchFamily="34" charset="0"/>
              <a:buChar char="•"/>
            </a:pPr>
            <a:r>
              <a:rPr lang="en-US" sz="1100" dirty="0" smtClean="0">
                <a:ln w="0"/>
                <a:effectLst>
                  <a:outerShdw blurRad="38100" dist="19050" dir="2700000" algn="tl" rotWithShape="0">
                    <a:schemeClr val="dk1">
                      <a:alpha val="40000"/>
                    </a:schemeClr>
                  </a:outerShdw>
                </a:effectLst>
              </a:rPr>
              <a:t>System </a:t>
            </a:r>
            <a:r>
              <a:rPr lang="en-US" sz="1100" dirty="0">
                <a:ln w="0"/>
                <a:effectLst>
                  <a:outerShdw blurRad="38100" dist="19050" dir="2700000" algn="tl" rotWithShape="0">
                    <a:schemeClr val="dk1">
                      <a:alpha val="40000"/>
                    </a:schemeClr>
                  </a:outerShdw>
                </a:effectLst>
              </a:rPr>
              <a:t>controller ("Controller")</a:t>
            </a:r>
          </a:p>
          <a:p>
            <a:pPr marL="1085850" lvl="2" indent="-171450">
              <a:buFont typeface="Arial" panose="020B0604020202020204" pitchFamily="34" charset="0"/>
              <a:buChar char="•"/>
            </a:pPr>
            <a:r>
              <a:rPr lang="en-US" sz="1100" dirty="0">
                <a:ln w="0"/>
                <a:effectLst>
                  <a:outerShdw blurRad="38100" dist="19050" dir="2700000" algn="tl" rotWithShape="0">
                    <a:schemeClr val="dk1">
                      <a:alpha val="40000"/>
                    </a:schemeClr>
                  </a:outerShdw>
                </a:effectLst>
              </a:rPr>
              <a:t>Radiation tolerant analogue "system watchdog" controller</a:t>
            </a:r>
            <a:br>
              <a:rPr lang="en-US" sz="1100" dirty="0">
                <a:ln w="0"/>
                <a:effectLst>
                  <a:outerShdw blurRad="38100" dist="19050" dir="2700000" algn="tl" rotWithShape="0">
                    <a:schemeClr val="dk1">
                      <a:alpha val="40000"/>
                    </a:schemeClr>
                  </a:outerShdw>
                </a:effectLst>
              </a:rPr>
            </a:br>
            <a:endParaRPr lang="en-US" sz="1100" dirty="0">
              <a:ln w="0"/>
              <a:effectLst>
                <a:outerShdw blurRad="38100" dist="19050" dir="2700000" algn="tl" rotWithShape="0">
                  <a:schemeClr val="dk1">
                    <a:alpha val="40000"/>
                  </a:schemeClr>
                </a:outerShdw>
              </a:effectLst>
            </a:endParaRPr>
          </a:p>
          <a:p>
            <a:pPr marL="1085850" lvl="2" indent="-171450">
              <a:buFont typeface="Arial" panose="020B0604020202020204" pitchFamily="34" charset="0"/>
              <a:buChar char="•"/>
            </a:pPr>
            <a:r>
              <a:rPr lang="en-US" sz="1100" dirty="0">
                <a:ln w="0"/>
                <a:effectLst>
                  <a:outerShdw blurRad="38100" dist="19050" dir="2700000" algn="tl" rotWithShape="0">
                    <a:schemeClr val="dk1">
                      <a:alpha val="40000"/>
                    </a:schemeClr>
                  </a:outerShdw>
                </a:effectLst>
              </a:rPr>
              <a:t>Power switches to turn other blocks on and off</a:t>
            </a:r>
            <a:br>
              <a:rPr lang="en-US" sz="1100" dirty="0">
                <a:ln w="0"/>
                <a:effectLst>
                  <a:outerShdw blurRad="38100" dist="19050" dir="2700000" algn="tl" rotWithShape="0">
                    <a:schemeClr val="dk1">
                      <a:alpha val="40000"/>
                    </a:schemeClr>
                  </a:outerShdw>
                </a:effectLst>
              </a:rPr>
            </a:br>
            <a:endParaRPr lang="en-US" sz="1100" dirty="0">
              <a:ln w="0"/>
              <a:effectLst>
                <a:outerShdw blurRad="38100" dist="19050" dir="2700000" algn="tl" rotWithShape="0">
                  <a:schemeClr val="dk1">
                    <a:alpha val="40000"/>
                  </a:schemeClr>
                </a:outerShdw>
              </a:effectLst>
            </a:endParaRPr>
          </a:p>
          <a:p>
            <a:pPr marL="1085850" lvl="2" indent="-171450">
              <a:buFont typeface="Arial" panose="020B0604020202020204" pitchFamily="34" charset="0"/>
              <a:buChar char="•"/>
            </a:pPr>
            <a:r>
              <a:rPr lang="en-US" sz="1100" dirty="0">
                <a:ln w="0"/>
                <a:effectLst>
                  <a:outerShdw blurRad="38100" dist="19050" dir="2700000" algn="tl" rotWithShape="0">
                    <a:schemeClr val="dk1">
                      <a:alpha val="40000"/>
                    </a:schemeClr>
                  </a:outerShdw>
                </a:effectLst>
              </a:rPr>
              <a:t>Monitor energy storage and energy harvesting systems (no)</a:t>
            </a:r>
            <a:br>
              <a:rPr lang="en-US" sz="1100" dirty="0">
                <a:ln w="0"/>
                <a:effectLst>
                  <a:outerShdw blurRad="38100" dist="19050" dir="2700000" algn="tl" rotWithShape="0">
                    <a:schemeClr val="dk1">
                      <a:alpha val="40000"/>
                    </a:schemeClr>
                  </a:outerShdw>
                </a:effectLst>
              </a:rPr>
            </a:br>
            <a:endParaRPr lang="en-US" sz="1100" dirty="0">
              <a:ln w="0"/>
              <a:effectLst>
                <a:outerShdw blurRad="38100" dist="19050" dir="2700000" algn="tl" rotWithShape="0">
                  <a:schemeClr val="dk1">
                    <a:alpha val="40000"/>
                  </a:schemeClr>
                </a:outerShdw>
              </a:effectLst>
            </a:endParaRPr>
          </a:p>
          <a:p>
            <a:pPr marL="1085850" lvl="2" indent="-171450">
              <a:buFont typeface="Arial" panose="020B0604020202020204" pitchFamily="34" charset="0"/>
              <a:buChar char="•"/>
            </a:pPr>
            <a:r>
              <a:rPr lang="en-US" sz="1100" dirty="0">
                <a:ln w="0"/>
                <a:effectLst>
                  <a:outerShdw blurRad="38100" dist="19050" dir="2700000" algn="tl" rotWithShape="0">
                    <a:schemeClr val="dk1">
                      <a:alpha val="40000"/>
                    </a:schemeClr>
                  </a:outerShdw>
                </a:effectLst>
              </a:rPr>
              <a:t>Communication link with communication block (kind of)</a:t>
            </a:r>
            <a:br>
              <a:rPr lang="en-US" sz="1100" dirty="0">
                <a:ln w="0"/>
                <a:effectLst>
                  <a:outerShdw blurRad="38100" dist="19050" dir="2700000" algn="tl" rotWithShape="0">
                    <a:schemeClr val="dk1">
                      <a:alpha val="40000"/>
                    </a:schemeClr>
                  </a:outerShdw>
                </a:effectLst>
              </a:rPr>
            </a:br>
            <a:endParaRPr lang="en-US" sz="1100" dirty="0">
              <a:ln w="0"/>
              <a:effectLst>
                <a:outerShdw blurRad="38100" dist="19050" dir="2700000" algn="tl" rotWithShape="0">
                  <a:schemeClr val="dk1">
                    <a:alpha val="40000"/>
                  </a:schemeClr>
                </a:outerShdw>
              </a:effectLst>
            </a:endParaRPr>
          </a:p>
          <a:p>
            <a:pPr marL="628650" lvl="1" indent="-171450">
              <a:buFont typeface="Arial" panose="020B0604020202020204" pitchFamily="34" charset="0"/>
              <a:buChar char="•"/>
            </a:pPr>
            <a:r>
              <a:rPr lang="en-US" sz="1100" dirty="0">
                <a:ln w="0"/>
                <a:effectLst>
                  <a:outerShdw blurRad="38100" dist="19050" dir="2700000" algn="tl" rotWithShape="0">
                    <a:schemeClr val="dk1">
                      <a:alpha val="40000"/>
                    </a:schemeClr>
                  </a:outerShdw>
                </a:effectLst>
              </a:rPr>
              <a:t>CubeSat requirements</a:t>
            </a:r>
          </a:p>
          <a:p>
            <a:pPr marL="1085850" lvl="2" indent="-171450">
              <a:buFont typeface="Arial" panose="020B0604020202020204" pitchFamily="34" charset="0"/>
              <a:buChar char="•"/>
            </a:pPr>
            <a:r>
              <a:rPr lang="en-US" sz="1100" dirty="0">
                <a:ln w="0"/>
                <a:effectLst>
                  <a:outerShdw blurRad="38100" dist="19050" dir="2700000" algn="tl" rotWithShape="0">
                    <a:schemeClr val="dk1">
                      <a:alpha val="40000"/>
                    </a:schemeClr>
                  </a:outerShdw>
                </a:effectLst>
              </a:rPr>
              <a:t>Conforms to latest CubeSat specification where applicable</a:t>
            </a:r>
            <a:br>
              <a:rPr lang="en-US" sz="1100" dirty="0">
                <a:ln w="0"/>
                <a:effectLst>
                  <a:outerShdw blurRad="38100" dist="19050" dir="2700000" algn="tl" rotWithShape="0">
                    <a:schemeClr val="dk1">
                      <a:alpha val="40000"/>
                    </a:schemeClr>
                  </a:outerShdw>
                </a:effectLst>
              </a:rPr>
            </a:br>
            <a:endParaRPr lang="en-US" sz="1100" dirty="0">
              <a:ln w="0"/>
              <a:effectLst>
                <a:outerShdw blurRad="38100" dist="19050" dir="2700000" algn="tl" rotWithShape="0">
                  <a:schemeClr val="dk1">
                    <a:alpha val="40000"/>
                  </a:schemeClr>
                </a:outerShdw>
              </a:effectLst>
            </a:endParaRPr>
          </a:p>
          <a:p>
            <a:pPr marL="1085850" lvl="2" indent="-171450">
              <a:buFont typeface="Arial" panose="020B0604020202020204" pitchFamily="34" charset="0"/>
              <a:buChar char="•"/>
            </a:pPr>
            <a:r>
              <a:rPr lang="en-US" sz="1100" dirty="0">
                <a:ln w="0"/>
                <a:effectLst>
                  <a:outerShdw blurRad="38100" dist="19050" dir="2700000" algn="tl" rotWithShape="0">
                    <a:schemeClr val="dk1">
                      <a:alpha val="40000"/>
                    </a:schemeClr>
                  </a:outerShdw>
                </a:effectLst>
              </a:rPr>
              <a:t>Fits in 1/4 1U CubeSat</a:t>
            </a:r>
            <a:br>
              <a:rPr lang="en-US" sz="1100" dirty="0">
                <a:ln w="0"/>
                <a:effectLst>
                  <a:outerShdw blurRad="38100" dist="19050" dir="2700000" algn="tl" rotWithShape="0">
                    <a:schemeClr val="dk1">
                      <a:alpha val="40000"/>
                    </a:schemeClr>
                  </a:outerShdw>
                </a:effectLst>
              </a:rPr>
            </a:br>
            <a:endParaRPr lang="en-US" sz="1100" dirty="0">
              <a:ln w="0"/>
              <a:effectLst>
                <a:outerShdw blurRad="38100" dist="19050" dir="2700000" algn="tl" rotWithShape="0">
                  <a:schemeClr val="dk1">
                    <a:alpha val="40000"/>
                  </a:schemeClr>
                </a:outerShdw>
              </a:effectLst>
            </a:endParaRPr>
          </a:p>
          <a:p>
            <a:pPr marL="1085850" lvl="2" indent="-171450">
              <a:buFont typeface="Arial" panose="020B0604020202020204" pitchFamily="34" charset="0"/>
              <a:buChar char="•"/>
            </a:pPr>
            <a:r>
              <a:rPr lang="en-US" sz="1100" dirty="0">
                <a:ln w="0"/>
                <a:effectLst>
                  <a:outerShdw blurRad="38100" dist="19050" dir="2700000" algn="tl" rotWithShape="0">
                    <a:schemeClr val="dk1">
                      <a:alpha val="40000"/>
                    </a:schemeClr>
                  </a:outerShdw>
                </a:effectLst>
              </a:rPr>
              <a:t>Weighs less than 250 g</a:t>
            </a:r>
            <a:r>
              <a:rPr lang="en-US" sz="1100" b="1" dirty="0"/>
              <a:t/>
            </a:r>
            <a:br>
              <a:rPr lang="en-US" sz="1100" b="1" dirty="0"/>
            </a:br>
            <a:endParaRPr lang="en-US" sz="1100" b="1" dirty="0"/>
          </a:p>
          <a:p>
            <a:endParaRPr lang="en-US" dirty="0"/>
          </a:p>
        </p:txBody>
      </p:sp>
    </p:spTree>
    <p:extLst>
      <p:ext uri="{BB962C8B-B14F-4D97-AF65-F5344CB8AC3E}">
        <p14:creationId xmlns:p14="http://schemas.microsoft.com/office/powerpoint/2010/main" val="21089988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Stretch Goals</a:t>
            </a:r>
            <a:endParaRPr lang="en-US" dirty="0"/>
          </a:p>
        </p:txBody>
      </p:sp>
      <p:sp>
        <p:nvSpPr>
          <p:cNvPr id="4" name="TextBox 3"/>
          <p:cNvSpPr txBox="1"/>
          <p:nvPr/>
        </p:nvSpPr>
        <p:spPr>
          <a:xfrm>
            <a:off x="685346" y="1580050"/>
            <a:ext cx="4604952" cy="5693866"/>
          </a:xfrm>
          <a:prstGeom prst="rect">
            <a:avLst/>
          </a:prstGeom>
          <a:noFill/>
        </p:spPr>
        <p:txBody>
          <a:bodyPr wrap="square" rtlCol="0">
            <a:spAutoFit/>
          </a:bodyPr>
          <a:lstStyle/>
          <a:p>
            <a:pPr marL="285750" indent="-285750">
              <a:buFont typeface="Arial" panose="020B0604020202020204" pitchFamily="34" charset="0"/>
              <a:buChar char="•"/>
            </a:pPr>
            <a:r>
              <a:rPr lang="en-US" sz="1400" u="sng" dirty="0">
                <a:ln w="0"/>
                <a:effectLst>
                  <a:outerShdw blurRad="38100" dist="19050" dir="2700000" algn="tl" rotWithShape="0">
                    <a:schemeClr val="dk1">
                      <a:alpha val="40000"/>
                    </a:schemeClr>
                  </a:outerShdw>
                </a:effectLst>
              </a:rPr>
              <a:t>Should</a:t>
            </a:r>
          </a:p>
          <a:p>
            <a:pPr marL="742950" lvl="1" indent="-285750">
              <a:buFont typeface="Arial" panose="020B0604020202020204" pitchFamily="34" charset="0"/>
              <a:buChar char="•"/>
            </a:pPr>
            <a:r>
              <a:rPr lang="en-US" sz="1400" dirty="0">
                <a:ln w="0"/>
                <a:effectLst>
                  <a:outerShdw blurRad="38100" dist="19050" dir="2700000" algn="tl" rotWithShape="0">
                    <a:schemeClr val="dk1">
                      <a:alpha val="40000"/>
                    </a:schemeClr>
                  </a:outerShdw>
                </a:effectLst>
              </a:rPr>
              <a:t>In general</a:t>
            </a:r>
          </a:p>
          <a:p>
            <a:pPr marL="1200150" lvl="2" indent="-285750">
              <a:buFont typeface="Arial" panose="020B0604020202020204" pitchFamily="34" charset="0"/>
              <a:buChar char="•"/>
            </a:pPr>
            <a:r>
              <a:rPr lang="en-US" sz="1400" dirty="0">
                <a:ln w="0"/>
                <a:effectLst>
                  <a:outerShdw blurRad="38100" dist="19050" dir="2700000" algn="tl" rotWithShape="0">
                    <a:schemeClr val="dk1">
                      <a:alpha val="40000"/>
                    </a:schemeClr>
                  </a:outerShdw>
                </a:effectLst>
              </a:rPr>
              <a:t>Use as many COTS (Commercial Off The Shelf) parts as possible</a:t>
            </a:r>
          </a:p>
          <a:p>
            <a:pPr marL="742950" lvl="1" indent="-285750">
              <a:buFont typeface="Arial" panose="020B0604020202020204" pitchFamily="34" charset="0"/>
              <a:buChar char="•"/>
            </a:pPr>
            <a:r>
              <a:rPr lang="en-US" sz="1400" dirty="0">
                <a:ln w="0"/>
                <a:effectLst>
                  <a:outerShdw blurRad="38100" dist="19050" dir="2700000" algn="tl" rotWithShape="0">
                    <a:schemeClr val="dk1">
                      <a:alpha val="40000"/>
                    </a:schemeClr>
                  </a:outerShdw>
                </a:effectLst>
              </a:rPr>
              <a:t>Energy </a:t>
            </a:r>
            <a:r>
              <a:rPr lang="en-US" sz="1400" dirty="0" smtClean="0">
                <a:ln w="0"/>
                <a:effectLst>
                  <a:outerShdw blurRad="38100" dist="19050" dir="2700000" algn="tl" rotWithShape="0">
                    <a:schemeClr val="dk1">
                      <a:alpha val="40000"/>
                    </a:schemeClr>
                  </a:outerShdw>
                </a:effectLst>
              </a:rPr>
              <a:t>Storage</a:t>
            </a:r>
            <a:endParaRPr lang="en-US" sz="1400" dirty="0">
              <a:ln w="0"/>
              <a:effectLst>
                <a:outerShdw blurRad="38100" dist="19050" dir="2700000" algn="tl" rotWithShape="0">
                  <a:schemeClr val="dk1">
                    <a:alpha val="40000"/>
                  </a:schemeClr>
                </a:outerShdw>
              </a:effectLst>
            </a:endParaRPr>
          </a:p>
          <a:p>
            <a:pPr marL="1200150" lvl="2" indent="-285750">
              <a:buFont typeface="Arial" panose="020B0604020202020204" pitchFamily="34" charset="0"/>
              <a:buChar char="•"/>
            </a:pPr>
            <a:r>
              <a:rPr lang="en-US" sz="1400" dirty="0">
                <a:ln w="0"/>
                <a:effectLst>
                  <a:outerShdw blurRad="38100" dist="19050" dir="2700000" algn="tl" rotWithShape="0">
                    <a:schemeClr val="dk1">
                      <a:alpha val="40000"/>
                    </a:schemeClr>
                  </a:outerShdw>
                </a:effectLst>
              </a:rPr>
              <a:t>Monitor the state of charge of the battery</a:t>
            </a:r>
          </a:p>
          <a:p>
            <a:pPr marL="1657350" lvl="3" indent="-285750">
              <a:buFont typeface="Arial" panose="020B0604020202020204" pitchFamily="34" charset="0"/>
              <a:buChar char="•"/>
            </a:pPr>
            <a:r>
              <a:rPr lang="en-US" sz="1400" dirty="0">
                <a:ln w="0"/>
                <a:effectLst>
                  <a:outerShdw blurRad="38100" dist="19050" dir="2700000" algn="tl" rotWithShape="0">
                    <a:schemeClr val="dk1">
                      <a:alpha val="40000"/>
                    </a:schemeClr>
                  </a:outerShdw>
                </a:effectLst>
              </a:rPr>
              <a:t>Voltage</a:t>
            </a:r>
          </a:p>
          <a:p>
            <a:pPr marL="1657350" lvl="3" indent="-285750">
              <a:buFont typeface="Arial" panose="020B0604020202020204" pitchFamily="34" charset="0"/>
              <a:buChar char="•"/>
            </a:pPr>
            <a:r>
              <a:rPr lang="en-US" sz="1400" dirty="0">
                <a:ln w="0"/>
                <a:effectLst>
                  <a:outerShdw blurRad="38100" dist="19050" dir="2700000" algn="tl" rotWithShape="0">
                    <a:schemeClr val="dk1">
                      <a:alpha val="40000"/>
                    </a:schemeClr>
                  </a:outerShdw>
                </a:effectLst>
              </a:rPr>
              <a:t>Current</a:t>
            </a:r>
          </a:p>
          <a:p>
            <a:pPr marL="1657350" lvl="3" indent="-285750">
              <a:buFont typeface="Arial" panose="020B0604020202020204" pitchFamily="34" charset="0"/>
              <a:buChar char="•"/>
            </a:pPr>
            <a:r>
              <a:rPr lang="en-US" sz="1400" dirty="0">
                <a:ln w="0"/>
                <a:effectLst>
                  <a:outerShdw blurRad="38100" dist="19050" dir="2700000" algn="tl" rotWithShape="0">
                    <a:schemeClr val="dk1">
                      <a:alpha val="40000"/>
                    </a:schemeClr>
                  </a:outerShdw>
                </a:effectLst>
              </a:rPr>
              <a:t>Charge (Coulombs)</a:t>
            </a:r>
          </a:p>
          <a:p>
            <a:pPr marL="742950" lvl="1" indent="-285750">
              <a:buFont typeface="Arial" panose="020B0604020202020204" pitchFamily="34" charset="0"/>
              <a:buChar char="•"/>
            </a:pPr>
            <a:r>
              <a:rPr lang="en-US" sz="1400" dirty="0">
                <a:ln w="0"/>
                <a:effectLst>
                  <a:outerShdw blurRad="38100" dist="19050" dir="2700000" algn="tl" rotWithShape="0">
                    <a:schemeClr val="dk1">
                      <a:alpha val="40000"/>
                    </a:schemeClr>
                  </a:outerShdw>
                </a:effectLst>
              </a:rPr>
              <a:t>Environment</a:t>
            </a:r>
          </a:p>
          <a:p>
            <a:pPr marL="1200150" lvl="2" indent="-285750">
              <a:buFont typeface="Arial" panose="020B0604020202020204" pitchFamily="34" charset="0"/>
              <a:buChar char="•"/>
            </a:pPr>
            <a:r>
              <a:rPr lang="en-US" sz="1400" dirty="0">
                <a:ln w="0"/>
                <a:effectLst>
                  <a:outerShdw blurRad="38100" dist="19050" dir="2700000" algn="tl" rotWithShape="0">
                    <a:schemeClr val="dk1">
                      <a:alpha val="40000"/>
                    </a:schemeClr>
                  </a:outerShdw>
                </a:effectLst>
              </a:rPr>
              <a:t>Operate in the Automotive Operating Temperature Range (−40°C to 125°C)</a:t>
            </a:r>
          </a:p>
          <a:p>
            <a:pPr marL="1200150" lvl="2" indent="-285750">
              <a:buFont typeface="Arial" panose="020B0604020202020204" pitchFamily="34" charset="0"/>
              <a:buChar char="•"/>
            </a:pPr>
            <a:r>
              <a:rPr lang="en-US" sz="1400" dirty="0">
                <a:ln w="0"/>
                <a:effectLst>
                  <a:outerShdw blurRad="38100" dist="19050" dir="2700000" algn="tl" rotWithShape="0">
                    <a:schemeClr val="dk1">
                      <a:alpha val="40000"/>
                    </a:schemeClr>
                  </a:outerShdw>
                </a:effectLst>
              </a:rPr>
              <a:t>Be able to operate in a near-perfect vacuum</a:t>
            </a:r>
          </a:p>
          <a:p>
            <a:pPr marL="1200150" lvl="2" indent="-285750">
              <a:buFont typeface="Arial" panose="020B0604020202020204" pitchFamily="34" charset="0"/>
              <a:buChar char="•"/>
            </a:pPr>
            <a:r>
              <a:rPr lang="en-US" sz="1400" dirty="0">
                <a:ln w="0"/>
                <a:effectLst>
                  <a:outerShdw blurRad="38100" dist="19050" dir="2700000" algn="tl" rotWithShape="0">
                    <a:schemeClr val="dk1">
                      <a:alpha val="40000"/>
                    </a:schemeClr>
                  </a:outerShdw>
                </a:effectLst>
              </a:rPr>
              <a:t>Handle 15g in the "Z" axis</a:t>
            </a:r>
          </a:p>
          <a:p>
            <a:pPr marL="742950" lvl="1" indent="-285750">
              <a:buFont typeface="Arial" panose="020B0604020202020204" pitchFamily="34" charset="0"/>
              <a:buChar char="•"/>
            </a:pPr>
            <a:r>
              <a:rPr lang="en-US" sz="1400" dirty="0">
                <a:ln w="0"/>
                <a:effectLst>
                  <a:outerShdw blurRad="38100" dist="19050" dir="2700000" algn="tl" rotWithShape="0">
                    <a:schemeClr val="dk1">
                      <a:alpha val="40000"/>
                    </a:schemeClr>
                  </a:outerShdw>
                </a:effectLst>
              </a:rPr>
              <a:t>Communication block (“radio”)</a:t>
            </a:r>
          </a:p>
          <a:p>
            <a:pPr marL="1200150" lvl="2" indent="-285750">
              <a:buFont typeface="Arial" panose="020B0604020202020204" pitchFamily="34" charset="0"/>
              <a:buChar char="•"/>
            </a:pPr>
            <a:r>
              <a:rPr lang="en-US" sz="1400" dirty="0">
                <a:ln w="0"/>
                <a:effectLst>
                  <a:outerShdw blurRad="38100" dist="19050" dir="2700000" algn="tl" rotWithShape="0">
                    <a:schemeClr val="dk1">
                      <a:alpha val="40000"/>
                    </a:schemeClr>
                  </a:outerShdw>
                </a:effectLst>
              </a:rPr>
              <a:t>Use a frequency of 436.5 MHz for RF communication</a:t>
            </a:r>
          </a:p>
          <a:p>
            <a:pPr marL="285750" indent="-285750">
              <a:buFont typeface="Arial" panose="020B0604020202020204" pitchFamily="34" charset="0"/>
              <a:buChar char="•"/>
            </a:pPr>
            <a:r>
              <a:rPr lang="en-US" sz="1400" u="sng" dirty="0">
                <a:ln w="0"/>
                <a:effectLst>
                  <a:outerShdw blurRad="38100" dist="19050" dir="2700000" algn="tl" rotWithShape="0">
                    <a:schemeClr val="dk1">
                      <a:alpha val="40000"/>
                    </a:schemeClr>
                  </a:outerShdw>
                </a:effectLst>
              </a:rPr>
              <a:t>May</a:t>
            </a:r>
            <a:r>
              <a:rPr lang="en-US" sz="1400" dirty="0">
                <a:ln w="0"/>
                <a:effectLst>
                  <a:outerShdw blurRad="38100" dist="19050" dir="2700000" algn="tl" rotWithShape="0">
                    <a:schemeClr val="dk1">
                      <a:alpha val="40000"/>
                    </a:schemeClr>
                  </a:outerShdw>
                </a:effectLst>
              </a:rPr>
              <a:t/>
            </a:r>
            <a:br>
              <a:rPr lang="en-US" sz="1400" dirty="0">
                <a:ln w="0"/>
                <a:effectLst>
                  <a:outerShdw blurRad="38100" dist="19050" dir="2700000" algn="tl" rotWithShape="0">
                    <a:schemeClr val="dk1">
                      <a:alpha val="40000"/>
                    </a:schemeClr>
                  </a:outerShdw>
                </a:effectLst>
              </a:rPr>
            </a:br>
            <a:endParaRPr lang="en-US" sz="1400" dirty="0">
              <a:ln w="0"/>
              <a:effectLst>
                <a:outerShdw blurRad="38100" dist="19050" dir="2700000" algn="tl" rotWithShape="0">
                  <a:schemeClr val="dk1">
                    <a:alpha val="40000"/>
                  </a:schemeClr>
                </a:outerShdw>
              </a:effectLst>
            </a:endParaRPr>
          </a:p>
          <a:p>
            <a:pPr marL="742950" lvl="1" indent="-285750">
              <a:buFont typeface="Arial" panose="020B0604020202020204" pitchFamily="34" charset="0"/>
              <a:buChar char="•"/>
            </a:pPr>
            <a:r>
              <a:rPr lang="en-US" sz="1400" dirty="0">
                <a:ln w="0"/>
                <a:effectLst>
                  <a:outerShdw blurRad="38100" dist="19050" dir="2700000" algn="tl" rotWithShape="0">
                    <a:schemeClr val="dk1">
                      <a:alpha val="40000"/>
                    </a:schemeClr>
                  </a:outerShdw>
                </a:effectLst>
              </a:rPr>
              <a:t>Environment</a:t>
            </a:r>
          </a:p>
          <a:p>
            <a:pPr marL="1200150" lvl="2" indent="-285750">
              <a:buFont typeface="Arial" panose="020B0604020202020204" pitchFamily="34" charset="0"/>
              <a:buChar char="•"/>
            </a:pPr>
            <a:r>
              <a:rPr lang="en-US" sz="1400" dirty="0">
                <a:ln w="0"/>
                <a:effectLst>
                  <a:outerShdw blurRad="38100" dist="19050" dir="2700000" algn="tl" rotWithShape="0">
                    <a:schemeClr val="dk1">
                      <a:alpha val="40000"/>
                    </a:schemeClr>
                  </a:outerShdw>
                </a:effectLst>
              </a:rPr>
              <a:t>Operate in Military Operating Temperature Range (-55°C to 125°C)</a:t>
            </a:r>
          </a:p>
          <a:p>
            <a:endParaRPr lang="en-US" sz="1400" dirty="0"/>
          </a:p>
          <a:p>
            <a:endParaRPr lang="en-US" sz="1400" dirty="0"/>
          </a:p>
        </p:txBody>
      </p:sp>
    </p:spTree>
    <p:extLst>
      <p:ext uri="{BB962C8B-B14F-4D97-AF65-F5344CB8AC3E}">
        <p14:creationId xmlns:p14="http://schemas.microsoft.com/office/powerpoint/2010/main" val="14910683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Approach</a:t>
            </a:r>
            <a:endParaRPr lang="en-US" dirty="0"/>
          </a:p>
        </p:txBody>
      </p:sp>
      <p:sp>
        <p:nvSpPr>
          <p:cNvPr id="3" name="Content Placeholder 2"/>
          <p:cNvSpPr>
            <a:spLocks noGrp="1"/>
          </p:cNvSpPr>
          <p:nvPr>
            <p:ph idx="1"/>
          </p:nvPr>
        </p:nvSpPr>
        <p:spPr/>
        <p:txBody>
          <a:bodyPr>
            <a:normAutofit fontScale="92500" lnSpcReduction="20000"/>
          </a:bodyPr>
          <a:lstStyle/>
          <a:p>
            <a:r>
              <a:rPr lang="en-US" sz="2800" dirty="0" smtClean="0"/>
              <a:t>Decided </a:t>
            </a:r>
            <a:r>
              <a:rPr lang="en-US" sz="2800" dirty="0" smtClean="0"/>
              <a:t>to have two separate modules that together make C3</a:t>
            </a:r>
          </a:p>
          <a:p>
            <a:pPr lvl="1"/>
            <a:r>
              <a:rPr lang="en-US" sz="2600" dirty="0" smtClean="0"/>
              <a:t>LGR – Low Gain Radio</a:t>
            </a:r>
          </a:p>
          <a:p>
            <a:pPr lvl="2"/>
            <a:r>
              <a:rPr lang="en-US" sz="2400" dirty="0" smtClean="0"/>
              <a:t>Communications pipeline</a:t>
            </a:r>
          </a:p>
          <a:p>
            <a:pPr lvl="1"/>
            <a:r>
              <a:rPr lang="en-US" sz="2600" dirty="0" smtClean="0"/>
              <a:t>System controller</a:t>
            </a:r>
          </a:p>
          <a:p>
            <a:pPr lvl="2"/>
            <a:r>
              <a:rPr lang="en-US" sz="2400" dirty="0" smtClean="0"/>
              <a:t>Receive and execute commands (Command/Control)</a:t>
            </a:r>
            <a:endParaRPr lang="en-US" dirty="0"/>
          </a:p>
          <a:p>
            <a:r>
              <a:rPr lang="en-US" sz="2800" dirty="0" smtClean="0"/>
              <a:t>Divide and conquer!</a:t>
            </a:r>
          </a:p>
          <a:p>
            <a:pPr lvl="1"/>
            <a:r>
              <a:rPr lang="en-US" sz="2600" dirty="0" smtClean="0"/>
              <a:t>LGR – Will, Jake</a:t>
            </a:r>
          </a:p>
          <a:p>
            <a:pPr lvl="1"/>
            <a:r>
              <a:rPr lang="en-US" sz="2600" dirty="0" smtClean="0"/>
              <a:t>System Controller – Shan, Mike</a:t>
            </a:r>
          </a:p>
        </p:txBody>
      </p:sp>
    </p:spTree>
    <p:extLst>
      <p:ext uri="{BB962C8B-B14F-4D97-AF65-F5344CB8AC3E}">
        <p14:creationId xmlns:p14="http://schemas.microsoft.com/office/powerpoint/2010/main" val="20884926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Shape 1"/>
          <p:cNvSpPr txBox="1"/>
          <p:nvPr/>
        </p:nvSpPr>
        <p:spPr>
          <a:xfrm>
            <a:off x="0" y="14760"/>
            <a:ext cx="9136440" cy="1236600"/>
          </a:xfrm>
          <a:prstGeom prst="rect">
            <a:avLst/>
          </a:prstGeom>
        </p:spPr>
        <p:txBody>
          <a:bodyPr anchor="ctr"/>
          <a:lstStyle/>
          <a:p>
            <a:pPr algn="ctr">
              <a:lnSpc>
                <a:spcPct val="100000"/>
              </a:lnSpc>
            </a:pPr>
            <a:endParaRPr dirty="0"/>
          </a:p>
        </p:txBody>
      </p:sp>
      <p:sp>
        <p:nvSpPr>
          <p:cNvPr id="2" name="Title 1"/>
          <p:cNvSpPr>
            <a:spLocks noGrp="1"/>
          </p:cNvSpPr>
          <p:nvPr>
            <p:ph type="title"/>
          </p:nvPr>
        </p:nvSpPr>
        <p:spPr/>
        <p:txBody>
          <a:bodyPr>
            <a:normAutofit/>
          </a:bodyPr>
          <a:lstStyle/>
          <a:p>
            <a:r>
              <a:rPr lang="en-US" dirty="0" err="1" smtClean="0"/>
              <a:t>OreSat</a:t>
            </a:r>
            <a:r>
              <a:rPr lang="en-US" dirty="0" smtClean="0"/>
              <a:t> </a:t>
            </a:r>
            <a:r>
              <a:rPr lang="en-US" dirty="0" smtClean="0"/>
              <a:t>Low Level Diagram</a:t>
            </a:r>
            <a:endParaRPr lang="en-US" dirty="0"/>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461736" y="1580050"/>
            <a:ext cx="6212542" cy="4800601"/>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2474259" y="2321859"/>
            <a:ext cx="1120588" cy="200809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3EC26C"/>
      </a:accent1>
      <a:accent2>
        <a:srgbClr val="B3D463"/>
      </a:accent2>
      <a:accent3>
        <a:srgbClr val="3BBC9D"/>
      </a:accent3>
      <a:accent4>
        <a:srgbClr val="97AF75"/>
      </a:accent4>
      <a:accent5>
        <a:srgbClr val="6BA841"/>
      </a:accent5>
      <a:accent6>
        <a:srgbClr val="79AE90"/>
      </a:accent6>
      <a:hlink>
        <a:srgbClr val="85E4A6"/>
      </a:hlink>
      <a:folHlink>
        <a:srgbClr val="BDF3D0"/>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43372978-11FE-4814-AC26-BC300187D8C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1986</TotalTime>
  <Words>1322</Words>
  <Application>Microsoft Office PowerPoint</Application>
  <PresentationFormat>On-screen Show (4:3)</PresentationFormat>
  <Paragraphs>299</Paragraphs>
  <Slides>51</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Arial</vt:lpstr>
      <vt:lpstr>Calisto MT</vt:lpstr>
      <vt:lpstr>Cambria</vt:lpstr>
      <vt:lpstr>DejaVu Sans</vt:lpstr>
      <vt:lpstr>Georgia</vt:lpstr>
      <vt:lpstr>Trebuchet MS</vt:lpstr>
      <vt:lpstr>Wingdings</vt:lpstr>
      <vt:lpstr>Wingdings 2</vt:lpstr>
      <vt:lpstr>Slate</vt:lpstr>
      <vt:lpstr>OreSat Command, Control and Communications Module AKA: Sputnik</vt:lpstr>
      <vt:lpstr>Introduction</vt:lpstr>
      <vt:lpstr>Motivation</vt:lpstr>
      <vt:lpstr>Objective</vt:lpstr>
      <vt:lpstr>Bigger Picture</vt:lpstr>
      <vt:lpstr>Requirements</vt:lpstr>
      <vt:lpstr>Stretch Goals</vt:lpstr>
      <vt:lpstr>Approach</vt:lpstr>
      <vt:lpstr>OreSat Low Level Diagram</vt:lpstr>
      <vt:lpstr>Sputnik Low Level Diagram</vt:lpstr>
      <vt:lpstr>Low Gain Radio (LGR)</vt:lpstr>
      <vt:lpstr>LGR - Definition</vt:lpstr>
      <vt:lpstr>LGR – Requirements</vt:lpstr>
      <vt:lpstr>LGR - Block Diagram</vt:lpstr>
      <vt:lpstr>Implementation - LGR Schematic</vt:lpstr>
      <vt:lpstr>Schematic - Filter</vt:lpstr>
      <vt:lpstr>Implementation – PA Schematic</vt:lpstr>
      <vt:lpstr>Implementation – LNA Schematic</vt:lpstr>
      <vt:lpstr>Schematic – RX/TX Switch</vt:lpstr>
      <vt:lpstr>Schematic – MCU</vt:lpstr>
      <vt:lpstr>Schematic – SPI Cache/MCU LDO</vt:lpstr>
      <vt:lpstr>Schematic – Debug Pins</vt:lpstr>
      <vt:lpstr>Board Layout (LGR)</vt:lpstr>
      <vt:lpstr>Layout - MCU/SPI Cache</vt:lpstr>
      <vt:lpstr>Layout - RF</vt:lpstr>
      <vt:lpstr>LGR Firmware</vt:lpstr>
      <vt:lpstr>LGR Testing</vt:lpstr>
      <vt:lpstr>LGR – Supply Range Test</vt:lpstr>
      <vt:lpstr>Filter Measurements</vt:lpstr>
      <vt:lpstr>LGR - Radio Test</vt:lpstr>
      <vt:lpstr>System Controller (SC)</vt:lpstr>
      <vt:lpstr>Purpose</vt:lpstr>
      <vt:lpstr>Block Diagram</vt:lpstr>
      <vt:lpstr>Implementation – SC Schematic</vt:lpstr>
      <vt:lpstr>Implementation – Optoisolator Schematic</vt:lpstr>
      <vt:lpstr>Implementation – eFuse Schematic</vt:lpstr>
      <vt:lpstr>Board Layout (SC)</vt:lpstr>
      <vt:lpstr>System Controller Firmware</vt:lpstr>
      <vt:lpstr>SC Testing</vt:lpstr>
      <vt:lpstr>Sputnik Functionality/Distance Test</vt:lpstr>
      <vt:lpstr>Distance</vt:lpstr>
      <vt:lpstr>Test Setup</vt:lpstr>
      <vt:lpstr>Sputnik Test Results</vt:lpstr>
      <vt:lpstr>Requirements with Results</vt:lpstr>
      <vt:lpstr>Budget Up to $1000</vt:lpstr>
      <vt:lpstr>Impact</vt:lpstr>
      <vt:lpstr>Changes and Improvements</vt:lpstr>
      <vt:lpstr>Lessons Learned</vt:lpstr>
      <vt:lpstr>IP and Prior Work</vt:lpstr>
      <vt:lpstr>Acknowledgments</vt:lpstr>
      <vt:lpstr>Q&amp;A / DEMO</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Mathis, Michael</dc:creator>
  <cp:lastModifiedBy>michael</cp:lastModifiedBy>
  <cp:revision>89</cp:revision>
  <dcterms:modified xsi:type="dcterms:W3CDTF">2016-06-09T06:04:13Z</dcterms:modified>
</cp:coreProperties>
</file>